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2" r:id="rId6"/>
    <p:sldId id="271" r:id="rId7"/>
    <p:sldId id="272" r:id="rId8"/>
    <p:sldId id="273" r:id="rId9"/>
    <p:sldId id="263" r:id="rId10"/>
    <p:sldId id="277" r:id="rId11"/>
    <p:sldId id="261" r:id="rId12"/>
    <p:sldId id="274" r:id="rId13"/>
    <p:sldId id="268" r:id="rId14"/>
    <p:sldId id="275" r:id="rId15"/>
    <p:sldId id="276" r:id="rId16"/>
    <p:sldId id="267" r:id="rId17"/>
    <p:sldId id="259" r:id="rId18"/>
    <p:sldId id="269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20756C-CC74-4677-ADF2-A8E420711C93}" v="551" dt="2023-03-22T21:03:52.263"/>
    <p1510:client id="{1D17A6C9-1ABA-4530-930F-898811987C55}" v="137" dt="2023-03-22T21:29:33.903"/>
    <p1510:client id="{2E0A0A5B-8D71-4363-A035-AE4D003CF8DA}" v="4" dt="2023-05-09T07:43:19.297"/>
    <p1510:client id="{4DCD3541-72E3-4D34-B5A3-3D1005512B58}" v="55" dt="2023-05-08T07:31:48.646"/>
    <p1510:client id="{7EACEB4D-7A82-496A-84B9-B66DD35B9E51}" v="66" dt="2023-05-09T13:55:58.720"/>
    <p1510:client id="{86108EC9-7E35-43F7-B345-24789DDBB277}" v="250" dt="2023-05-08T00:54:52.546"/>
    <p1510:client id="{957EFFF3-0B42-4E5A-9EE5-7F2AF72496E4}" v="202" dt="2023-05-09T16:53:21.395"/>
    <p1510:client id="{AF55B25B-0F08-C475-09A8-2032BDABA1EF}" v="520" dt="2023-03-23T02:17:03.097"/>
    <p1510:client id="{B6B87E57-7E0C-4504-8186-CE6DDABCFFFE}" v="206" dt="2023-03-23T07:10:58.704"/>
    <p1510:client id="{FAA0F14E-45D4-41D2-BCC9-CEA4084FC455}" v="2285" dt="2023-05-08T13:49:53.013"/>
    <p1510:client id="{FBCAFF56-E859-329C-D1D1-EE81A606DAC0}" v="48" dt="2023-03-23T17:45:29.4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CD97CE-4D53-4F56-8D51-FC22D817174C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2942067-EBAF-4BBF-ADF4-67F23005A211}">
      <dgm:prSet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In Coordination with</a:t>
          </a:r>
          <a:endParaRPr lang="en-US"/>
        </a:p>
      </dgm:t>
    </dgm:pt>
    <dgm:pt modelId="{CF2E0E9D-8EA8-41D9-BAF5-CBAC6DF86253}" type="parTrans" cxnId="{F9B40180-5573-45FC-AFB3-05FD05C4737F}">
      <dgm:prSet/>
      <dgm:spPr/>
      <dgm:t>
        <a:bodyPr/>
        <a:lstStyle/>
        <a:p>
          <a:endParaRPr lang="en-US"/>
        </a:p>
      </dgm:t>
    </dgm:pt>
    <dgm:pt modelId="{1E44BF9E-46F2-4019-ACF5-829B2F323F32}" type="sibTrans" cxnId="{F9B40180-5573-45FC-AFB3-05FD05C4737F}">
      <dgm:prSet/>
      <dgm:spPr/>
      <dgm:t>
        <a:bodyPr/>
        <a:lstStyle/>
        <a:p>
          <a:endParaRPr lang="en-US"/>
        </a:p>
      </dgm:t>
    </dgm:pt>
    <dgm:pt modelId="{CB91AD1C-84D8-4FD0-A02D-85EBF5B3A062}">
      <dgm:prSet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AllenAI</a:t>
          </a:r>
          <a:r>
            <a:rPr lang="en-US"/>
            <a:t> </a:t>
          </a:r>
          <a:r>
            <a:rPr lang="en-US">
              <a:solidFill>
                <a:srgbClr val="000000"/>
              </a:solidFill>
            </a:rPr>
            <a:t>Lead Scientist @ Sematic </a:t>
          </a:r>
          <a:r>
            <a:rPr lang="en-US">
              <a:latin typeface="Calibri Light" panose="020F0302020204030204"/>
            </a:rPr>
            <a:t>Scholar -</a:t>
          </a:r>
          <a:r>
            <a:rPr lang="en-US"/>
            <a:t> Kyle Lo</a:t>
          </a:r>
          <a:endParaRPr lang="en-US">
            <a:solidFill>
              <a:srgbClr val="000000"/>
            </a:solidFill>
            <a:latin typeface="Calibri Light" panose="020F0302020204030204"/>
          </a:endParaRPr>
        </a:p>
      </dgm:t>
    </dgm:pt>
    <dgm:pt modelId="{6EA5B2AE-DB02-44CB-85AF-97A0145CD83F}" type="parTrans" cxnId="{6DD123C0-D782-4838-B182-FBB1167ED0F2}">
      <dgm:prSet/>
      <dgm:spPr/>
      <dgm:t>
        <a:bodyPr/>
        <a:lstStyle/>
        <a:p>
          <a:endParaRPr lang="en-US"/>
        </a:p>
      </dgm:t>
    </dgm:pt>
    <dgm:pt modelId="{E0FA2D5B-44F2-4AF4-B092-29D6EFA77902}" type="sibTrans" cxnId="{6DD123C0-D782-4838-B182-FBB1167ED0F2}">
      <dgm:prSet/>
      <dgm:spPr/>
      <dgm:t>
        <a:bodyPr/>
        <a:lstStyle/>
        <a:p>
          <a:endParaRPr lang="en-US"/>
        </a:p>
      </dgm:t>
    </dgm:pt>
    <dgm:pt modelId="{47D77ABE-37D1-4F55-8046-D1F04C74EFD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/>
            <a:t>Pdf file is like a screenshot which </a:t>
          </a:r>
          <a:r>
            <a:rPr lang="en-US" b="0">
              <a:latin typeface="Calibri Light" panose="020F0302020204030204"/>
            </a:rPr>
            <a:t>loses</a:t>
          </a:r>
          <a:r>
            <a:rPr lang="en-US" b="0"/>
            <a:t> the </a:t>
          </a:r>
          <a:r>
            <a:rPr lang="en-US" b="0">
              <a:latin typeface="Calibri Light" panose="020F0302020204030204"/>
            </a:rPr>
            <a:t>structural</a:t>
          </a:r>
          <a:r>
            <a:rPr lang="en-US" b="0"/>
            <a:t> information of the file</a:t>
          </a:r>
        </a:p>
      </dgm:t>
    </dgm:pt>
    <dgm:pt modelId="{449BAB2C-E22E-417B-A8EC-40ED96B72F90}" type="parTrans" cxnId="{BD00A84E-935F-42E0-B2F5-7D04750F6D37}">
      <dgm:prSet/>
      <dgm:spPr/>
      <dgm:t>
        <a:bodyPr/>
        <a:lstStyle/>
        <a:p>
          <a:endParaRPr lang="en-US"/>
        </a:p>
      </dgm:t>
    </dgm:pt>
    <dgm:pt modelId="{81A4A1DA-498A-4BFB-8731-3C4BF5313F9E}" type="sibTrans" cxnId="{BD00A84E-935F-42E0-B2F5-7D04750F6D37}">
      <dgm:prSet/>
      <dgm:spPr/>
      <dgm:t>
        <a:bodyPr/>
        <a:lstStyle/>
        <a:p>
          <a:endParaRPr lang="en-US"/>
        </a:p>
      </dgm:t>
    </dgm:pt>
    <dgm:pt modelId="{B2E20DEC-DDC9-457D-B3B8-AFCF8FA59D07}">
      <dgm:prSet/>
      <dgm:spPr/>
      <dgm:t>
        <a:bodyPr/>
        <a:lstStyle/>
        <a:p>
          <a:r>
            <a:rPr lang="en-US">
              <a:latin typeface="Calibri Light" panose="020F0302020204030204"/>
            </a:rPr>
            <a:t>Results</a:t>
          </a:r>
          <a:endParaRPr lang="en-US"/>
        </a:p>
      </dgm:t>
    </dgm:pt>
    <dgm:pt modelId="{C8BB0508-D23C-4808-A589-6392CA8DB7B0}" type="parTrans" cxnId="{D80878CB-077D-495D-92FE-02757C2DA04F}">
      <dgm:prSet/>
      <dgm:spPr/>
      <dgm:t>
        <a:bodyPr/>
        <a:lstStyle/>
        <a:p>
          <a:endParaRPr lang="en-US"/>
        </a:p>
      </dgm:t>
    </dgm:pt>
    <dgm:pt modelId="{EE19971F-9F49-4ED7-9B16-59BAC15D51AF}" type="sibTrans" cxnId="{D80878CB-077D-495D-92FE-02757C2DA04F}">
      <dgm:prSet/>
      <dgm:spPr/>
      <dgm:t>
        <a:bodyPr/>
        <a:lstStyle/>
        <a:p>
          <a:endParaRPr lang="en-US"/>
        </a:p>
      </dgm:t>
    </dgm:pt>
    <dgm:pt modelId="{A9B9EA0B-CC6F-4C75-9A20-5B967B91B788}">
      <dgm:prSet/>
      <dgm:spPr/>
      <dgm:t>
        <a:bodyPr/>
        <a:lstStyle/>
        <a:p>
          <a:pPr rtl="0"/>
          <a:r>
            <a:rPr lang="en-US">
              <a:solidFill>
                <a:srgbClr val="000000"/>
              </a:solidFill>
              <a:latin typeface="Calibri Light" panose="020F0302020204030204"/>
            </a:rPr>
            <a:t> </a:t>
          </a:r>
          <a:r>
            <a:rPr lang="en-US" b="1" err="1">
              <a:solidFill>
                <a:srgbClr val="000000"/>
              </a:solidFill>
              <a:latin typeface="Calibri Light" panose="020F0302020204030204"/>
            </a:rPr>
            <a:t>LayoutConductor</a:t>
          </a:r>
          <a:r>
            <a:rPr lang="en-US" b="1">
              <a:solidFill>
                <a:srgbClr val="000000"/>
              </a:solidFill>
              <a:latin typeface="Calibri Light" panose="020F0302020204030204"/>
            </a:rPr>
            <a:t> </a:t>
          </a:r>
          <a:r>
            <a:rPr lang="en-US">
              <a:solidFill>
                <a:srgbClr val="000000"/>
              </a:solidFill>
              <a:latin typeface="Calibri Light" panose="020F0302020204030204"/>
            </a:rPr>
            <a:t>to be added to</a:t>
          </a:r>
          <a:r>
            <a:rPr lang="en-US">
              <a:solidFill>
                <a:srgbClr val="000000"/>
              </a:solidFill>
            </a:rPr>
            <a:t> current Open-source Semantic Scholar library </a:t>
          </a:r>
          <a:r>
            <a:rPr lang="en-US">
              <a:latin typeface="Calibri Light" panose="020F0302020204030204"/>
            </a:rPr>
            <a:t>to parse academic</a:t>
          </a:r>
          <a:r>
            <a:rPr lang="en-US"/>
            <a:t> papers</a:t>
          </a:r>
          <a:r>
            <a:rPr lang="en-US">
              <a:latin typeface="Calibri Light" panose="020F0302020204030204"/>
            </a:rPr>
            <a:t> as PDFs and output bounding boxes of the correct layout reading order (like a conductor maintains order in an orchestra) </a:t>
          </a:r>
          <a:endParaRPr lang="en-US"/>
        </a:p>
      </dgm:t>
    </dgm:pt>
    <dgm:pt modelId="{A1CC1BB2-7536-4D25-8AA0-B5CEB30F4C87}" type="parTrans" cxnId="{8118654F-5D40-497B-A89D-3507DA2FCBD4}">
      <dgm:prSet/>
      <dgm:spPr/>
      <dgm:t>
        <a:bodyPr/>
        <a:lstStyle/>
        <a:p>
          <a:endParaRPr lang="en-US"/>
        </a:p>
      </dgm:t>
    </dgm:pt>
    <dgm:pt modelId="{9F3B05C9-8FF6-401A-9E95-A34A81A64411}" type="sibTrans" cxnId="{8118654F-5D40-497B-A89D-3507DA2FCBD4}">
      <dgm:prSet/>
      <dgm:spPr/>
      <dgm:t>
        <a:bodyPr/>
        <a:lstStyle/>
        <a:p>
          <a:endParaRPr lang="en-US"/>
        </a:p>
      </dgm:t>
    </dgm:pt>
    <dgm:pt modelId="{D77E7CEA-3585-404F-8676-65614198E3B7}">
      <dgm:prSet phldr="0"/>
      <dgm:spPr/>
      <dgm:t>
        <a:bodyPr/>
        <a:lstStyle/>
        <a:p>
          <a:r>
            <a:rPr lang="en-US"/>
            <a:t>Problems</a:t>
          </a:r>
        </a:p>
      </dgm:t>
    </dgm:pt>
    <dgm:pt modelId="{3DF40C9D-2EAA-483F-A62F-433C8477F7E1}" type="parTrans" cxnId="{78E81E48-5150-485A-B3C6-1FA90F9305BB}">
      <dgm:prSet/>
      <dgm:spPr/>
    </dgm:pt>
    <dgm:pt modelId="{1FC89338-2A0D-44AC-BDF4-F99EEBA8B98A}" type="sibTrans" cxnId="{78E81E48-5150-485A-B3C6-1FA90F9305BB}">
      <dgm:prSet/>
      <dgm:spPr/>
      <dgm:t>
        <a:bodyPr/>
        <a:lstStyle/>
        <a:p>
          <a:endParaRPr lang="en-US"/>
        </a:p>
      </dgm:t>
    </dgm:pt>
    <dgm:pt modelId="{1FF51A51-4DA3-4335-B483-5A7CE10F379E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Stitching Layout Elements in the appropriate order is often difficult due to elements like </a:t>
          </a:r>
          <a:r>
            <a:rPr lang="en-US" b="1">
              <a:latin typeface="Calibri Light" panose="020F0302020204030204"/>
            </a:rPr>
            <a:t>tables/figures</a:t>
          </a:r>
          <a:r>
            <a:rPr lang="en-US">
              <a:latin typeface="Calibri Light" panose="020F0302020204030204"/>
            </a:rPr>
            <a:t> obstructing the flow of text paragraphs</a:t>
          </a:r>
        </a:p>
      </dgm:t>
    </dgm:pt>
    <dgm:pt modelId="{185C17BD-1154-4C11-BD8B-4026799B05EB}" type="parTrans" cxnId="{AA1BF6C3-A4D0-4E55-882E-8A86D5546857}">
      <dgm:prSet/>
      <dgm:spPr/>
    </dgm:pt>
    <dgm:pt modelId="{49211489-586C-4E8D-B9D8-5B11C3445EB3}" type="sibTrans" cxnId="{AA1BF6C3-A4D0-4E55-882E-8A86D5546857}">
      <dgm:prSet/>
      <dgm:spPr/>
      <dgm:t>
        <a:bodyPr/>
        <a:lstStyle/>
        <a:p>
          <a:endParaRPr lang="en-US"/>
        </a:p>
      </dgm:t>
    </dgm:pt>
    <dgm:pt modelId="{5A3E09D5-2A0D-4EC9-BF86-0B1DCFA85DB0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Accurate reading flow is important for </a:t>
          </a:r>
          <a:r>
            <a:rPr lang="en-US" b="1">
              <a:latin typeface="Calibri Light" panose="020F0302020204030204"/>
            </a:rPr>
            <a:t>accessible pdf reading</a:t>
          </a:r>
          <a:r>
            <a:rPr lang="en-US">
              <a:latin typeface="Calibri Light" panose="020F0302020204030204"/>
            </a:rPr>
            <a:t> to assist disabled users</a:t>
          </a:r>
        </a:p>
      </dgm:t>
    </dgm:pt>
    <dgm:pt modelId="{97671ACD-AEAB-41B2-AA02-33DA3F256CFC}" type="parTrans" cxnId="{9B826163-12EE-4A7A-B830-1E3155DDAB0D}">
      <dgm:prSet/>
      <dgm:spPr/>
    </dgm:pt>
    <dgm:pt modelId="{12973A46-184F-4C73-A04C-5A12C0B02F79}" type="sibTrans" cxnId="{9B826163-12EE-4A7A-B830-1E3155DDAB0D}">
      <dgm:prSet/>
      <dgm:spPr/>
      <dgm:t>
        <a:bodyPr/>
        <a:lstStyle/>
        <a:p>
          <a:endParaRPr lang="en-US"/>
        </a:p>
      </dgm:t>
    </dgm:pt>
    <dgm:pt modelId="{CA1163BD-71D4-4B25-B734-06DAC67D5244}" type="pres">
      <dgm:prSet presAssocID="{7CCD97CE-4D53-4F56-8D51-FC22D817174C}" presName="linear" presStyleCnt="0">
        <dgm:presLayoutVars>
          <dgm:dir/>
          <dgm:animLvl val="lvl"/>
          <dgm:resizeHandles val="exact"/>
        </dgm:presLayoutVars>
      </dgm:prSet>
      <dgm:spPr/>
    </dgm:pt>
    <dgm:pt modelId="{658119B4-6B65-457D-A947-63E457B65BBD}" type="pres">
      <dgm:prSet presAssocID="{32942067-EBAF-4BBF-ADF4-67F23005A211}" presName="parentLin" presStyleCnt="0"/>
      <dgm:spPr/>
    </dgm:pt>
    <dgm:pt modelId="{027610C9-71D3-444A-BC02-47AD2194C71A}" type="pres">
      <dgm:prSet presAssocID="{32942067-EBAF-4BBF-ADF4-67F23005A211}" presName="parentLeftMargin" presStyleLbl="node1" presStyleIdx="0" presStyleCnt="3"/>
      <dgm:spPr/>
    </dgm:pt>
    <dgm:pt modelId="{F0CB2971-5C6A-45D2-A488-807746C34BF3}" type="pres">
      <dgm:prSet presAssocID="{32942067-EBAF-4BBF-ADF4-67F23005A21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6DFCBCE-F6FA-4C69-ACC2-681ADA9006B9}" type="pres">
      <dgm:prSet presAssocID="{32942067-EBAF-4BBF-ADF4-67F23005A211}" presName="negativeSpace" presStyleCnt="0"/>
      <dgm:spPr/>
    </dgm:pt>
    <dgm:pt modelId="{944E7B4E-86D8-4B6D-9D30-1D2962936D98}" type="pres">
      <dgm:prSet presAssocID="{32942067-EBAF-4BBF-ADF4-67F23005A211}" presName="childText" presStyleLbl="conFgAcc1" presStyleIdx="0" presStyleCnt="3">
        <dgm:presLayoutVars>
          <dgm:bulletEnabled val="1"/>
        </dgm:presLayoutVars>
      </dgm:prSet>
      <dgm:spPr/>
    </dgm:pt>
    <dgm:pt modelId="{7517E9B7-B87D-448E-9E48-925C1D1F1A88}" type="pres">
      <dgm:prSet presAssocID="{1E44BF9E-46F2-4019-ACF5-829B2F323F32}" presName="spaceBetweenRectangles" presStyleCnt="0"/>
      <dgm:spPr/>
    </dgm:pt>
    <dgm:pt modelId="{46C143F0-9D79-431F-9A2D-74C028FA7112}" type="pres">
      <dgm:prSet presAssocID="{D77E7CEA-3585-404F-8676-65614198E3B7}" presName="parentLin" presStyleCnt="0"/>
      <dgm:spPr/>
    </dgm:pt>
    <dgm:pt modelId="{76DF1AB9-DD83-4222-9E4D-B4DD9DFBB934}" type="pres">
      <dgm:prSet presAssocID="{D77E7CEA-3585-404F-8676-65614198E3B7}" presName="parentLeftMargin" presStyleLbl="node1" presStyleIdx="0" presStyleCnt="3"/>
      <dgm:spPr/>
    </dgm:pt>
    <dgm:pt modelId="{5F80FB45-0B5E-47F8-87DF-829FDA90469F}" type="pres">
      <dgm:prSet presAssocID="{D77E7CEA-3585-404F-8676-65614198E3B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741B24F-14F0-4E5A-BED7-8915843E7A36}" type="pres">
      <dgm:prSet presAssocID="{D77E7CEA-3585-404F-8676-65614198E3B7}" presName="negativeSpace" presStyleCnt="0"/>
      <dgm:spPr/>
    </dgm:pt>
    <dgm:pt modelId="{46385D1E-E121-419E-AAAC-EA7ED90C5A38}" type="pres">
      <dgm:prSet presAssocID="{D77E7CEA-3585-404F-8676-65614198E3B7}" presName="childText" presStyleLbl="conFgAcc1" presStyleIdx="1" presStyleCnt="3">
        <dgm:presLayoutVars>
          <dgm:bulletEnabled val="1"/>
        </dgm:presLayoutVars>
      </dgm:prSet>
      <dgm:spPr/>
    </dgm:pt>
    <dgm:pt modelId="{BAC0419C-0411-41B4-B1CD-9A055B098BCA}" type="pres">
      <dgm:prSet presAssocID="{1FC89338-2A0D-44AC-BDF4-F99EEBA8B98A}" presName="spaceBetweenRectangles" presStyleCnt="0"/>
      <dgm:spPr/>
    </dgm:pt>
    <dgm:pt modelId="{F079C9C9-B69C-4FC7-965C-AE95A46FBCF7}" type="pres">
      <dgm:prSet presAssocID="{B2E20DEC-DDC9-457D-B3B8-AFCF8FA59D07}" presName="parentLin" presStyleCnt="0"/>
      <dgm:spPr/>
    </dgm:pt>
    <dgm:pt modelId="{704026CC-61B2-4A09-90A8-37C230FF66CB}" type="pres">
      <dgm:prSet presAssocID="{B2E20DEC-DDC9-457D-B3B8-AFCF8FA59D07}" presName="parentLeftMargin" presStyleLbl="node1" presStyleIdx="1" presStyleCnt="3"/>
      <dgm:spPr/>
    </dgm:pt>
    <dgm:pt modelId="{3E8D73A7-7D8F-4F9B-9036-FD03E63E4ED7}" type="pres">
      <dgm:prSet presAssocID="{B2E20DEC-DDC9-457D-B3B8-AFCF8FA59D0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367B89A-8781-4618-BB60-99D4EE185C9F}" type="pres">
      <dgm:prSet presAssocID="{B2E20DEC-DDC9-457D-B3B8-AFCF8FA59D07}" presName="negativeSpace" presStyleCnt="0"/>
      <dgm:spPr/>
    </dgm:pt>
    <dgm:pt modelId="{74A5EB4F-6811-4DED-B338-B94F99C6369B}" type="pres">
      <dgm:prSet presAssocID="{B2E20DEC-DDC9-457D-B3B8-AFCF8FA59D07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C7C250B-E152-4228-998B-AACE7C7F261E}" type="presOf" srcId="{32942067-EBAF-4BBF-ADF4-67F23005A211}" destId="{F0CB2971-5C6A-45D2-A488-807746C34BF3}" srcOrd="1" destOrd="0" presId="urn:microsoft.com/office/officeart/2005/8/layout/list1"/>
    <dgm:cxn modelId="{BD4B180F-E8B3-4FCB-A20F-D0B8538CEF49}" type="presOf" srcId="{A9B9EA0B-CC6F-4C75-9A20-5B967B91B788}" destId="{74A5EB4F-6811-4DED-B338-B94F99C6369B}" srcOrd="0" destOrd="0" presId="urn:microsoft.com/office/officeart/2005/8/layout/list1"/>
    <dgm:cxn modelId="{0FE9B02D-61A1-4FF4-A94C-71882327E420}" type="presOf" srcId="{B2E20DEC-DDC9-457D-B3B8-AFCF8FA59D07}" destId="{3E8D73A7-7D8F-4F9B-9036-FD03E63E4ED7}" srcOrd="1" destOrd="0" presId="urn:microsoft.com/office/officeart/2005/8/layout/list1"/>
    <dgm:cxn modelId="{6BF1E25B-3B8E-4A45-93C5-BFEDFF76E54C}" type="presOf" srcId="{CB91AD1C-84D8-4FD0-A02D-85EBF5B3A062}" destId="{944E7B4E-86D8-4B6D-9D30-1D2962936D98}" srcOrd="0" destOrd="0" presId="urn:microsoft.com/office/officeart/2005/8/layout/list1"/>
    <dgm:cxn modelId="{E17C3B60-5BD6-4E6A-A146-4FA3E2243F91}" type="presOf" srcId="{D77E7CEA-3585-404F-8676-65614198E3B7}" destId="{76DF1AB9-DD83-4222-9E4D-B4DD9DFBB934}" srcOrd="0" destOrd="0" presId="urn:microsoft.com/office/officeart/2005/8/layout/list1"/>
    <dgm:cxn modelId="{9B826163-12EE-4A7A-B830-1E3155DDAB0D}" srcId="{D77E7CEA-3585-404F-8676-65614198E3B7}" destId="{5A3E09D5-2A0D-4EC9-BF86-0B1DCFA85DB0}" srcOrd="2" destOrd="0" parTransId="{97671ACD-AEAB-41B2-AA02-33DA3F256CFC}" sibTransId="{12973A46-184F-4C73-A04C-5A12C0B02F79}"/>
    <dgm:cxn modelId="{78E81E48-5150-485A-B3C6-1FA90F9305BB}" srcId="{7CCD97CE-4D53-4F56-8D51-FC22D817174C}" destId="{D77E7CEA-3585-404F-8676-65614198E3B7}" srcOrd="1" destOrd="0" parTransId="{3DF40C9D-2EAA-483F-A62F-433C8477F7E1}" sibTransId="{1FC89338-2A0D-44AC-BDF4-F99EEBA8B98A}"/>
    <dgm:cxn modelId="{BD00A84E-935F-42E0-B2F5-7D04750F6D37}" srcId="{D77E7CEA-3585-404F-8676-65614198E3B7}" destId="{47D77ABE-37D1-4F55-8046-D1F04C74EFD2}" srcOrd="0" destOrd="0" parTransId="{449BAB2C-E22E-417B-A8EC-40ED96B72F90}" sibTransId="{81A4A1DA-498A-4BFB-8731-3C4BF5313F9E}"/>
    <dgm:cxn modelId="{8118654F-5D40-497B-A89D-3507DA2FCBD4}" srcId="{B2E20DEC-DDC9-457D-B3B8-AFCF8FA59D07}" destId="{A9B9EA0B-CC6F-4C75-9A20-5B967B91B788}" srcOrd="0" destOrd="0" parTransId="{A1CC1BB2-7536-4D25-8AA0-B5CEB30F4C87}" sibTransId="{9F3B05C9-8FF6-401A-9E95-A34A81A64411}"/>
    <dgm:cxn modelId="{DBB24E53-81E4-443E-962C-5176AAB2EA20}" type="presOf" srcId="{D77E7CEA-3585-404F-8676-65614198E3B7}" destId="{5F80FB45-0B5E-47F8-87DF-829FDA90469F}" srcOrd="1" destOrd="0" presId="urn:microsoft.com/office/officeart/2005/8/layout/list1"/>
    <dgm:cxn modelId="{F9B40180-5573-45FC-AFB3-05FD05C4737F}" srcId="{7CCD97CE-4D53-4F56-8D51-FC22D817174C}" destId="{32942067-EBAF-4BBF-ADF4-67F23005A211}" srcOrd="0" destOrd="0" parTransId="{CF2E0E9D-8EA8-41D9-BAF5-CBAC6DF86253}" sibTransId="{1E44BF9E-46F2-4019-ACF5-829B2F323F32}"/>
    <dgm:cxn modelId="{97BC4181-1F1A-4963-90F0-91D059BD71F0}" type="presOf" srcId="{7CCD97CE-4D53-4F56-8D51-FC22D817174C}" destId="{CA1163BD-71D4-4B25-B734-06DAC67D5244}" srcOrd="0" destOrd="0" presId="urn:microsoft.com/office/officeart/2005/8/layout/list1"/>
    <dgm:cxn modelId="{6C4BC9B4-C4F2-4F2F-AFDE-26325F45FA56}" type="presOf" srcId="{1FF51A51-4DA3-4335-B483-5A7CE10F379E}" destId="{46385D1E-E121-419E-AAAC-EA7ED90C5A38}" srcOrd="0" destOrd="1" presId="urn:microsoft.com/office/officeart/2005/8/layout/list1"/>
    <dgm:cxn modelId="{6DD123C0-D782-4838-B182-FBB1167ED0F2}" srcId="{32942067-EBAF-4BBF-ADF4-67F23005A211}" destId="{CB91AD1C-84D8-4FD0-A02D-85EBF5B3A062}" srcOrd="0" destOrd="0" parTransId="{6EA5B2AE-DB02-44CB-85AF-97A0145CD83F}" sibTransId="{E0FA2D5B-44F2-4AF4-B092-29D6EFA77902}"/>
    <dgm:cxn modelId="{AA1BF6C3-A4D0-4E55-882E-8A86D5546857}" srcId="{D77E7CEA-3585-404F-8676-65614198E3B7}" destId="{1FF51A51-4DA3-4335-B483-5A7CE10F379E}" srcOrd="1" destOrd="0" parTransId="{185C17BD-1154-4C11-BD8B-4026799B05EB}" sibTransId="{49211489-586C-4E8D-B9D8-5B11C3445EB3}"/>
    <dgm:cxn modelId="{D80878CB-077D-495D-92FE-02757C2DA04F}" srcId="{7CCD97CE-4D53-4F56-8D51-FC22D817174C}" destId="{B2E20DEC-DDC9-457D-B3B8-AFCF8FA59D07}" srcOrd="2" destOrd="0" parTransId="{C8BB0508-D23C-4808-A589-6392CA8DB7B0}" sibTransId="{EE19971F-9F49-4ED7-9B16-59BAC15D51AF}"/>
    <dgm:cxn modelId="{304FF1E2-0008-4590-AC02-A08CA8C97D28}" type="presOf" srcId="{47D77ABE-37D1-4F55-8046-D1F04C74EFD2}" destId="{46385D1E-E121-419E-AAAC-EA7ED90C5A38}" srcOrd="0" destOrd="0" presId="urn:microsoft.com/office/officeart/2005/8/layout/list1"/>
    <dgm:cxn modelId="{A25AF9F4-9CD8-40C1-81C8-14D6BD03BBE0}" type="presOf" srcId="{B2E20DEC-DDC9-457D-B3B8-AFCF8FA59D07}" destId="{704026CC-61B2-4A09-90A8-37C230FF66CB}" srcOrd="0" destOrd="0" presId="urn:microsoft.com/office/officeart/2005/8/layout/list1"/>
    <dgm:cxn modelId="{10817DFC-36C9-48F0-97A5-DAD6C1688FDE}" type="presOf" srcId="{5A3E09D5-2A0D-4EC9-BF86-0B1DCFA85DB0}" destId="{46385D1E-E121-419E-AAAC-EA7ED90C5A38}" srcOrd="0" destOrd="2" presId="urn:microsoft.com/office/officeart/2005/8/layout/list1"/>
    <dgm:cxn modelId="{961585FD-4976-4877-834A-33AF363DCB7D}" type="presOf" srcId="{32942067-EBAF-4BBF-ADF4-67F23005A211}" destId="{027610C9-71D3-444A-BC02-47AD2194C71A}" srcOrd="0" destOrd="0" presId="urn:microsoft.com/office/officeart/2005/8/layout/list1"/>
    <dgm:cxn modelId="{1A27A5F1-8479-4191-AF3D-ECC809A1C4A7}" type="presParOf" srcId="{CA1163BD-71D4-4B25-B734-06DAC67D5244}" destId="{658119B4-6B65-457D-A947-63E457B65BBD}" srcOrd="0" destOrd="0" presId="urn:microsoft.com/office/officeart/2005/8/layout/list1"/>
    <dgm:cxn modelId="{DFA96107-80E6-416F-98AD-775F812CF688}" type="presParOf" srcId="{658119B4-6B65-457D-A947-63E457B65BBD}" destId="{027610C9-71D3-444A-BC02-47AD2194C71A}" srcOrd="0" destOrd="0" presId="urn:microsoft.com/office/officeart/2005/8/layout/list1"/>
    <dgm:cxn modelId="{A855541B-A296-48B0-BE67-7F7DED510DF4}" type="presParOf" srcId="{658119B4-6B65-457D-A947-63E457B65BBD}" destId="{F0CB2971-5C6A-45D2-A488-807746C34BF3}" srcOrd="1" destOrd="0" presId="urn:microsoft.com/office/officeart/2005/8/layout/list1"/>
    <dgm:cxn modelId="{DEA185CF-F151-4333-BFB5-D3EC68DFB320}" type="presParOf" srcId="{CA1163BD-71D4-4B25-B734-06DAC67D5244}" destId="{56DFCBCE-F6FA-4C69-ACC2-681ADA9006B9}" srcOrd="1" destOrd="0" presId="urn:microsoft.com/office/officeart/2005/8/layout/list1"/>
    <dgm:cxn modelId="{7B00F20D-26BA-466A-A233-1A0E20C10F68}" type="presParOf" srcId="{CA1163BD-71D4-4B25-B734-06DAC67D5244}" destId="{944E7B4E-86D8-4B6D-9D30-1D2962936D98}" srcOrd="2" destOrd="0" presId="urn:microsoft.com/office/officeart/2005/8/layout/list1"/>
    <dgm:cxn modelId="{0BF53DAB-87ED-468B-92E6-9729DE36FDE8}" type="presParOf" srcId="{CA1163BD-71D4-4B25-B734-06DAC67D5244}" destId="{7517E9B7-B87D-448E-9E48-925C1D1F1A88}" srcOrd="3" destOrd="0" presId="urn:microsoft.com/office/officeart/2005/8/layout/list1"/>
    <dgm:cxn modelId="{6FA38C54-7CBC-4EDB-A07D-DACE5C05816E}" type="presParOf" srcId="{CA1163BD-71D4-4B25-B734-06DAC67D5244}" destId="{46C143F0-9D79-431F-9A2D-74C028FA7112}" srcOrd="4" destOrd="0" presId="urn:microsoft.com/office/officeart/2005/8/layout/list1"/>
    <dgm:cxn modelId="{7617A4D8-99F0-4AB3-AF8D-4C3DB866EA6A}" type="presParOf" srcId="{46C143F0-9D79-431F-9A2D-74C028FA7112}" destId="{76DF1AB9-DD83-4222-9E4D-B4DD9DFBB934}" srcOrd="0" destOrd="0" presId="urn:microsoft.com/office/officeart/2005/8/layout/list1"/>
    <dgm:cxn modelId="{18CD5799-2DB4-4311-BFBE-908AAFBE1258}" type="presParOf" srcId="{46C143F0-9D79-431F-9A2D-74C028FA7112}" destId="{5F80FB45-0B5E-47F8-87DF-829FDA90469F}" srcOrd="1" destOrd="0" presId="urn:microsoft.com/office/officeart/2005/8/layout/list1"/>
    <dgm:cxn modelId="{5AB254A2-3D60-4605-982E-991195CE0B87}" type="presParOf" srcId="{CA1163BD-71D4-4B25-B734-06DAC67D5244}" destId="{0741B24F-14F0-4E5A-BED7-8915843E7A36}" srcOrd="5" destOrd="0" presId="urn:microsoft.com/office/officeart/2005/8/layout/list1"/>
    <dgm:cxn modelId="{B9096CD3-0976-41C0-892B-0F58712DD510}" type="presParOf" srcId="{CA1163BD-71D4-4B25-B734-06DAC67D5244}" destId="{46385D1E-E121-419E-AAAC-EA7ED90C5A38}" srcOrd="6" destOrd="0" presId="urn:microsoft.com/office/officeart/2005/8/layout/list1"/>
    <dgm:cxn modelId="{0BE5A684-50EE-4F97-9DE4-B6CBF0FA1A77}" type="presParOf" srcId="{CA1163BD-71D4-4B25-B734-06DAC67D5244}" destId="{BAC0419C-0411-41B4-B1CD-9A055B098BCA}" srcOrd="7" destOrd="0" presId="urn:microsoft.com/office/officeart/2005/8/layout/list1"/>
    <dgm:cxn modelId="{B244B78D-5774-438A-8058-BDD9D843B021}" type="presParOf" srcId="{CA1163BD-71D4-4B25-B734-06DAC67D5244}" destId="{F079C9C9-B69C-4FC7-965C-AE95A46FBCF7}" srcOrd="8" destOrd="0" presId="urn:microsoft.com/office/officeart/2005/8/layout/list1"/>
    <dgm:cxn modelId="{DD19EE32-C24D-4E7A-8DCD-AF548B76B69A}" type="presParOf" srcId="{F079C9C9-B69C-4FC7-965C-AE95A46FBCF7}" destId="{704026CC-61B2-4A09-90A8-37C230FF66CB}" srcOrd="0" destOrd="0" presId="urn:microsoft.com/office/officeart/2005/8/layout/list1"/>
    <dgm:cxn modelId="{269AC4AD-E21B-43FF-BECD-2DC11BA76344}" type="presParOf" srcId="{F079C9C9-B69C-4FC7-965C-AE95A46FBCF7}" destId="{3E8D73A7-7D8F-4F9B-9036-FD03E63E4ED7}" srcOrd="1" destOrd="0" presId="urn:microsoft.com/office/officeart/2005/8/layout/list1"/>
    <dgm:cxn modelId="{95B383D2-7B90-4925-9734-2EBB54F7C9BA}" type="presParOf" srcId="{CA1163BD-71D4-4B25-B734-06DAC67D5244}" destId="{0367B89A-8781-4618-BB60-99D4EE185C9F}" srcOrd="9" destOrd="0" presId="urn:microsoft.com/office/officeart/2005/8/layout/list1"/>
    <dgm:cxn modelId="{EA1A4DEA-F1C9-4E17-95FE-3A071DB6631D}" type="presParOf" srcId="{CA1163BD-71D4-4B25-B734-06DAC67D5244}" destId="{74A5EB4F-6811-4DED-B338-B94F99C6369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4E7B4E-86D8-4B6D-9D30-1D2962936D98}">
      <dsp:nvSpPr>
        <dsp:cNvPr id="0" name=""/>
        <dsp:cNvSpPr/>
      </dsp:nvSpPr>
      <dsp:spPr>
        <a:xfrm>
          <a:off x="0" y="273987"/>
          <a:ext cx="6666833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354076" rIns="517420" bIns="120904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Calibri Light" panose="020F0302020204030204"/>
            </a:rPr>
            <a:t>AllenAI</a:t>
          </a:r>
          <a:r>
            <a:rPr lang="en-US" sz="1700" kern="1200"/>
            <a:t> </a:t>
          </a:r>
          <a:r>
            <a:rPr lang="en-US" sz="1700" kern="1200">
              <a:solidFill>
                <a:srgbClr val="000000"/>
              </a:solidFill>
            </a:rPr>
            <a:t>Lead Scientist @ Sematic </a:t>
          </a:r>
          <a:r>
            <a:rPr lang="en-US" sz="1700" kern="1200">
              <a:latin typeface="Calibri Light" panose="020F0302020204030204"/>
            </a:rPr>
            <a:t>Scholar -</a:t>
          </a:r>
          <a:r>
            <a:rPr lang="en-US" sz="1700" kern="1200"/>
            <a:t> Kyle Lo</a:t>
          </a:r>
          <a:endParaRPr lang="en-US" sz="1700" kern="1200">
            <a:solidFill>
              <a:srgbClr val="000000"/>
            </a:solidFill>
            <a:latin typeface="Calibri Light" panose="020F0302020204030204"/>
          </a:endParaRPr>
        </a:p>
      </dsp:txBody>
      <dsp:txXfrm>
        <a:off x="0" y="273987"/>
        <a:ext cx="6666833" cy="722925"/>
      </dsp:txXfrm>
    </dsp:sp>
    <dsp:sp modelId="{F0CB2971-5C6A-45D2-A488-807746C34BF3}">
      <dsp:nvSpPr>
        <dsp:cNvPr id="0" name=""/>
        <dsp:cNvSpPr/>
      </dsp:nvSpPr>
      <dsp:spPr>
        <a:xfrm>
          <a:off x="333341" y="23067"/>
          <a:ext cx="4666783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Calibri Light" panose="020F0302020204030204"/>
            </a:rPr>
            <a:t>In Coordination with</a:t>
          </a:r>
          <a:endParaRPr lang="en-US" sz="1700" kern="1200"/>
        </a:p>
      </dsp:txBody>
      <dsp:txXfrm>
        <a:off x="357839" y="47565"/>
        <a:ext cx="4617787" cy="452844"/>
      </dsp:txXfrm>
    </dsp:sp>
    <dsp:sp modelId="{46385D1E-E121-419E-AAAC-EA7ED90C5A38}">
      <dsp:nvSpPr>
        <dsp:cNvPr id="0" name=""/>
        <dsp:cNvSpPr/>
      </dsp:nvSpPr>
      <dsp:spPr>
        <a:xfrm>
          <a:off x="0" y="1339632"/>
          <a:ext cx="6666833" cy="2302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354076" rIns="51742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0" kern="1200"/>
            <a:t>Pdf file is like a screenshot which </a:t>
          </a:r>
          <a:r>
            <a:rPr lang="en-US" sz="1700" b="0" kern="1200">
              <a:latin typeface="Calibri Light" panose="020F0302020204030204"/>
            </a:rPr>
            <a:t>loses</a:t>
          </a:r>
          <a:r>
            <a:rPr lang="en-US" sz="1700" b="0" kern="1200"/>
            <a:t> the </a:t>
          </a:r>
          <a:r>
            <a:rPr lang="en-US" sz="1700" b="0" kern="1200">
              <a:latin typeface="Calibri Light" panose="020F0302020204030204"/>
            </a:rPr>
            <a:t>structural</a:t>
          </a:r>
          <a:r>
            <a:rPr lang="en-US" sz="1700" b="0" kern="1200"/>
            <a:t> information of the file</a:t>
          </a: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Calibri Light" panose="020F0302020204030204"/>
            </a:rPr>
            <a:t>Stitching Layout Elements in the appropriate order is often difficult due to elements like </a:t>
          </a:r>
          <a:r>
            <a:rPr lang="en-US" sz="1700" b="1" kern="1200">
              <a:latin typeface="Calibri Light" panose="020F0302020204030204"/>
            </a:rPr>
            <a:t>tables/figures</a:t>
          </a:r>
          <a:r>
            <a:rPr lang="en-US" sz="1700" kern="1200">
              <a:latin typeface="Calibri Light" panose="020F0302020204030204"/>
            </a:rPr>
            <a:t> obstructing the flow of text paragraphs</a:t>
          </a: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Calibri Light" panose="020F0302020204030204"/>
            </a:rPr>
            <a:t>Accurate reading flow is important for </a:t>
          </a:r>
          <a:r>
            <a:rPr lang="en-US" sz="1700" b="1" kern="1200">
              <a:latin typeface="Calibri Light" panose="020F0302020204030204"/>
            </a:rPr>
            <a:t>accessible pdf reading</a:t>
          </a:r>
          <a:r>
            <a:rPr lang="en-US" sz="1700" kern="1200">
              <a:latin typeface="Calibri Light" panose="020F0302020204030204"/>
            </a:rPr>
            <a:t> to assist disabled users</a:t>
          </a:r>
        </a:p>
      </dsp:txBody>
      <dsp:txXfrm>
        <a:off x="0" y="1339632"/>
        <a:ext cx="6666833" cy="2302650"/>
      </dsp:txXfrm>
    </dsp:sp>
    <dsp:sp modelId="{5F80FB45-0B5E-47F8-87DF-829FDA90469F}">
      <dsp:nvSpPr>
        <dsp:cNvPr id="0" name=""/>
        <dsp:cNvSpPr/>
      </dsp:nvSpPr>
      <dsp:spPr>
        <a:xfrm>
          <a:off x="333341" y="1088712"/>
          <a:ext cx="4666783" cy="501840"/>
        </a:xfrm>
        <a:prstGeom prst="round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Problems</a:t>
          </a:r>
        </a:p>
      </dsp:txBody>
      <dsp:txXfrm>
        <a:off x="357839" y="1113210"/>
        <a:ext cx="4617787" cy="452844"/>
      </dsp:txXfrm>
    </dsp:sp>
    <dsp:sp modelId="{74A5EB4F-6811-4DED-B338-B94F99C6369B}">
      <dsp:nvSpPr>
        <dsp:cNvPr id="0" name=""/>
        <dsp:cNvSpPr/>
      </dsp:nvSpPr>
      <dsp:spPr>
        <a:xfrm>
          <a:off x="0" y="3985002"/>
          <a:ext cx="6666833" cy="1445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354076" rIns="517420" bIns="120904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solidFill>
                <a:srgbClr val="000000"/>
              </a:solidFill>
              <a:latin typeface="Calibri Light" panose="020F0302020204030204"/>
            </a:rPr>
            <a:t> </a:t>
          </a:r>
          <a:r>
            <a:rPr lang="en-US" sz="1700" b="1" kern="1200" err="1">
              <a:solidFill>
                <a:srgbClr val="000000"/>
              </a:solidFill>
              <a:latin typeface="Calibri Light" panose="020F0302020204030204"/>
            </a:rPr>
            <a:t>LayoutConductor</a:t>
          </a:r>
          <a:r>
            <a:rPr lang="en-US" sz="1700" b="1" kern="1200">
              <a:solidFill>
                <a:srgbClr val="000000"/>
              </a:solidFill>
              <a:latin typeface="Calibri Light" panose="020F0302020204030204"/>
            </a:rPr>
            <a:t> </a:t>
          </a:r>
          <a:r>
            <a:rPr lang="en-US" sz="1700" kern="1200">
              <a:solidFill>
                <a:srgbClr val="000000"/>
              </a:solidFill>
              <a:latin typeface="Calibri Light" panose="020F0302020204030204"/>
            </a:rPr>
            <a:t>to be added to</a:t>
          </a:r>
          <a:r>
            <a:rPr lang="en-US" sz="1700" kern="1200">
              <a:solidFill>
                <a:srgbClr val="000000"/>
              </a:solidFill>
            </a:rPr>
            <a:t> current Open-source Semantic Scholar library </a:t>
          </a:r>
          <a:r>
            <a:rPr lang="en-US" sz="1700" kern="1200">
              <a:latin typeface="Calibri Light" panose="020F0302020204030204"/>
            </a:rPr>
            <a:t>to parse academic</a:t>
          </a:r>
          <a:r>
            <a:rPr lang="en-US" sz="1700" kern="1200"/>
            <a:t> papers</a:t>
          </a:r>
          <a:r>
            <a:rPr lang="en-US" sz="1700" kern="1200">
              <a:latin typeface="Calibri Light" panose="020F0302020204030204"/>
            </a:rPr>
            <a:t> as PDFs and output bounding boxes of the correct layout reading order (like a conductor maintains order in an orchestra) </a:t>
          </a:r>
          <a:endParaRPr lang="en-US" sz="1700" kern="1200"/>
        </a:p>
      </dsp:txBody>
      <dsp:txXfrm>
        <a:off x="0" y="3985002"/>
        <a:ext cx="6666833" cy="1445850"/>
      </dsp:txXfrm>
    </dsp:sp>
    <dsp:sp modelId="{3E8D73A7-7D8F-4F9B-9036-FD03E63E4ED7}">
      <dsp:nvSpPr>
        <dsp:cNvPr id="0" name=""/>
        <dsp:cNvSpPr/>
      </dsp:nvSpPr>
      <dsp:spPr>
        <a:xfrm>
          <a:off x="333341" y="3734082"/>
          <a:ext cx="4666783" cy="50184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Calibri Light" panose="020F0302020204030204"/>
            </a:rPr>
            <a:t>Results</a:t>
          </a:r>
          <a:endParaRPr lang="en-US" sz="1700" kern="1200"/>
        </a:p>
      </dsp:txBody>
      <dsp:txXfrm>
        <a:off x="357839" y="3758580"/>
        <a:ext cx="4617787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tohtml.org/paper?id=ddd27dba038d0ed14c48cd027812df58a902ece2#BIBREF19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tohtml.org/paper?id=ddd27dba038d0ed14c48cd027812df58a902ece2#BIBREF19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A33739E3-2922-4229-841B-33CE71C67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90B302-AD0D-02FB-149C-F54573541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556" y="962569"/>
            <a:ext cx="5337255" cy="3453406"/>
          </a:xfrm>
        </p:spPr>
        <p:txBody>
          <a:bodyPr anchor="t">
            <a:normAutofit/>
          </a:bodyPr>
          <a:lstStyle/>
          <a:p>
            <a:pPr algn="l"/>
            <a:r>
              <a:rPr lang="en-US" sz="4000">
                <a:cs typeface="Calibri Light"/>
              </a:rPr>
              <a:t>AI for Scientific Literature</a:t>
            </a:r>
            <a:br>
              <a:rPr lang="en-US" sz="4000">
                <a:ea typeface="Calibri Light"/>
                <a:cs typeface="Calibri Light"/>
              </a:rPr>
            </a:br>
            <a:br>
              <a:rPr lang="en-US" sz="4000">
                <a:ea typeface="Calibri Light"/>
                <a:cs typeface="Calibri Light"/>
              </a:rPr>
            </a:br>
            <a:r>
              <a:rPr lang="en-US" sz="4000" b="1">
                <a:ea typeface="Calibri Light"/>
                <a:cs typeface="Calibri Light"/>
              </a:rPr>
              <a:t>Layout Conductor</a:t>
            </a:r>
            <a:r>
              <a:rPr lang="en-US" sz="4000">
                <a:ea typeface="Calibri Light"/>
                <a:cs typeface="Calibri Light"/>
              </a:rPr>
              <a:t> : Improving Accessibility @Semantic Scholar</a:t>
            </a:r>
            <a:endParaRPr lang="en-US" sz="4000">
              <a:cs typeface="Calibri Ligh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6362EA-D4A9-740F-B21B-E84EE8ABD1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5294" y="4264202"/>
            <a:ext cx="4408228" cy="11928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1700" b="1">
                <a:ea typeface="+mn-lt"/>
                <a:cs typeface="+mn-lt"/>
              </a:rPr>
              <a:t>Swapnil Parekh</a:t>
            </a:r>
            <a:r>
              <a:rPr lang="en-US" sz="1700">
                <a:ea typeface="+mn-lt"/>
                <a:cs typeface="+mn-lt"/>
              </a:rPr>
              <a:t>: Machine Learning Engineer</a:t>
            </a:r>
          </a:p>
          <a:p>
            <a:pPr algn="l"/>
            <a:r>
              <a:rPr lang="en-US" sz="1700" b="1">
                <a:ea typeface="+mn-lt"/>
                <a:cs typeface="+mn-lt"/>
              </a:rPr>
              <a:t>Xinqi Zou</a:t>
            </a:r>
            <a:r>
              <a:rPr lang="en-US" sz="1700">
                <a:ea typeface="+mn-lt"/>
                <a:cs typeface="+mn-lt"/>
              </a:rPr>
              <a:t>: Researcher</a:t>
            </a:r>
          </a:p>
          <a:p>
            <a:pPr algn="l"/>
            <a:r>
              <a:rPr lang="en-US" sz="1700" b="1">
                <a:ea typeface="+mn-lt"/>
                <a:cs typeface="+mn-lt"/>
              </a:rPr>
              <a:t>Tiyas Dey</a:t>
            </a:r>
            <a:r>
              <a:rPr lang="en-US" sz="1700">
                <a:ea typeface="+mn-lt"/>
                <a:cs typeface="+mn-lt"/>
              </a:rPr>
              <a:t>: Coordinator</a:t>
            </a:r>
            <a:endParaRPr lang="en-US" sz="170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6000" y="-3"/>
            <a:ext cx="6096000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-3"/>
            <a:ext cx="6095999" cy="6408536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862482" y="1528481"/>
            <a:ext cx="6858002" cy="380103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Graphic 21" descr="Conductor">
            <a:extLst>
              <a:ext uri="{FF2B5EF4-FFF2-40B4-BE49-F238E27FC236}">
                <a16:creationId xmlns:a16="http://schemas.microsoft.com/office/drawing/2014/main" id="{6224D282-AE16-FAEC-D53D-A1048AA25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53728" y="1492623"/>
            <a:ext cx="3872753" cy="387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12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90B302-AD0D-02FB-149C-F54573541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UI-based Model Evaluation </a:t>
            </a:r>
            <a:endParaRPr lang="en-US" sz="4000">
              <a:cs typeface="Calibri Ligh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6362EA-D4A9-740F-B21B-E84EE8ABD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82" y="2172889"/>
            <a:ext cx="9724031" cy="2958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cs typeface="Calibri"/>
              </a:rPr>
              <a:t>To evaluate our model outputs, we developed an application/UI to help score model outputs for each page of a PDF, on a scale of 1-3</a:t>
            </a:r>
          </a:p>
          <a:p>
            <a:r>
              <a:rPr lang="en-US" sz="2000">
                <a:ea typeface="+mn-lt"/>
                <a:cs typeface="+mn-lt"/>
              </a:rPr>
              <a:t>Annotation Criteria:</a:t>
            </a:r>
          </a:p>
          <a:p>
            <a:pPr lvl="1"/>
            <a:r>
              <a:rPr lang="en-US" sz="1600">
                <a:ea typeface="+mn-lt"/>
                <a:cs typeface="+mn-lt"/>
              </a:rPr>
              <a:t>1: if a page has a lot of missing layout elements/ misclassified 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 sz="1600">
                <a:ea typeface="+mn-lt"/>
                <a:cs typeface="+mn-lt"/>
              </a:rPr>
              <a:t>2: if a page has just a few components not captured/ mistakes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 sz="1600">
                <a:ea typeface="+mn-lt"/>
                <a:cs typeface="+mn-lt"/>
              </a:rPr>
              <a:t>3: a page is nearly perfectly segmented and not more than 1-2 lines of mistakes.</a:t>
            </a:r>
          </a:p>
          <a:p>
            <a:r>
              <a:rPr lang="en-US" sz="2000">
                <a:cs typeface="Calibri"/>
              </a:rPr>
              <a:t>Annotation Results : ~15 documents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AAA38D8B-1D30-936C-76F3-0CFCCA193E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9098091"/>
              </p:ext>
            </p:extLst>
          </p:nvPr>
        </p:nvGraphicFramePr>
        <p:xfrm>
          <a:off x="1749352" y="5044540"/>
          <a:ext cx="273517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5176">
                  <a:extLst>
                    <a:ext uri="{9D8B030D-6E8A-4147-A177-3AD203B41FA5}">
                      <a16:colId xmlns:a16="http://schemas.microsoft.com/office/drawing/2014/main" val="22181708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Average Annotation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2847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2.65/3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9462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9567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90B302-AD0D-02FB-149C-F54573541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182112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UI-based Model Evaluation </a:t>
            </a:r>
            <a:endParaRPr lang="en-US" sz="4000">
              <a:cs typeface="Calibri Light"/>
            </a:endParaRPr>
          </a:p>
        </p:txBody>
      </p:sp>
      <p:pic>
        <p:nvPicPr>
          <p:cNvPr id="5" name="Picture 5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38ABDCAE-F427-8C28-855A-FF7FA97764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84" r="27303" b="8874"/>
          <a:stretch/>
        </p:blipFill>
        <p:spPr>
          <a:xfrm>
            <a:off x="1982449" y="1053996"/>
            <a:ext cx="7533465" cy="575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465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CCD2EA-4D7B-F101-2B1B-604D678F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cs typeface="Calibri Light"/>
              </a:rPr>
              <a:t>Final deliverables</a:t>
            </a:r>
            <a:endParaRPr lang="en-US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907BB9ED-5A80-F718-A593-3E94E0ADE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527" y="1263494"/>
            <a:ext cx="6443273" cy="45699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Calibri"/>
                <a:cs typeface="Calibri"/>
              </a:rPr>
              <a:t>Layout Conductor helps improve pdf reader accessibility for disabled users</a:t>
            </a:r>
          </a:p>
          <a:p>
            <a:r>
              <a:rPr lang="en-US" err="1">
                <a:latin typeface="Calibri"/>
                <a:cs typeface="Calibri"/>
              </a:rPr>
              <a:t>Github</a:t>
            </a:r>
            <a:r>
              <a:rPr lang="en-US">
                <a:latin typeface="Calibri"/>
                <a:cs typeface="Calibri"/>
              </a:rPr>
              <a:t> PR to the Semantic Scholar codebase</a:t>
            </a:r>
          </a:p>
          <a:p>
            <a:r>
              <a:rPr lang="en-US">
                <a:latin typeface="Calibri"/>
                <a:cs typeface="Arial"/>
              </a:rPr>
              <a:t>Accurate licensing and documentation to facilitate productionizing of the code for </a:t>
            </a:r>
            <a:r>
              <a:rPr lang="en-US" err="1">
                <a:latin typeface="Calibri"/>
                <a:cs typeface="Arial"/>
              </a:rPr>
              <a:t>AllenAI</a:t>
            </a:r>
            <a:endParaRPr lang="en-US">
              <a:latin typeface="Calibri"/>
              <a:cs typeface="Arial"/>
            </a:endParaRPr>
          </a:p>
          <a:p>
            <a:r>
              <a:rPr lang="en-US">
                <a:latin typeface="Calibri"/>
                <a:cs typeface="Calibri"/>
              </a:rPr>
              <a:t>UI evaluation framework + scores to facilitate future improvements to the models</a:t>
            </a:r>
          </a:p>
        </p:txBody>
      </p:sp>
    </p:spTree>
    <p:extLst>
      <p:ext uri="{BB962C8B-B14F-4D97-AF65-F5344CB8AC3E}">
        <p14:creationId xmlns:p14="http://schemas.microsoft.com/office/powerpoint/2010/main" val="2143306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90B302-AD0D-02FB-149C-F54573541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Examples of Annotation </a:t>
            </a:r>
            <a:endParaRPr lang="en-US"/>
          </a:p>
        </p:txBody>
      </p:sp>
      <p:pic>
        <p:nvPicPr>
          <p:cNvPr id="5" name="Picture 5" descr="Text, letter&#10;&#10;Description automatically generated">
            <a:extLst>
              <a:ext uri="{FF2B5EF4-FFF2-40B4-BE49-F238E27FC236}">
                <a16:creationId xmlns:a16="http://schemas.microsoft.com/office/drawing/2014/main" id="{D8370458-EEB7-03BA-A56A-DBAD7C462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" y="2121665"/>
            <a:ext cx="2743200" cy="3550843"/>
          </a:xfrm>
          <a:prstGeom prst="rect">
            <a:avLst/>
          </a:prstGeom>
        </p:spPr>
      </p:pic>
      <p:pic>
        <p:nvPicPr>
          <p:cNvPr id="7" name="Picture 8" descr="Text&#10;&#10;Description automatically generated">
            <a:extLst>
              <a:ext uri="{FF2B5EF4-FFF2-40B4-BE49-F238E27FC236}">
                <a16:creationId xmlns:a16="http://schemas.microsoft.com/office/drawing/2014/main" id="{EBFD96E1-5E72-CBE0-7809-EB9E6F32F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2191491"/>
            <a:ext cx="2547258" cy="3530931"/>
          </a:xfrm>
          <a:prstGeom prst="rect">
            <a:avLst/>
          </a:prstGeom>
        </p:spPr>
      </p:pic>
      <p:pic>
        <p:nvPicPr>
          <p:cNvPr id="13" name="Picture 14" descr="A picture containing diagram&#10;&#10;Description automatically generated">
            <a:extLst>
              <a:ext uri="{FF2B5EF4-FFF2-40B4-BE49-F238E27FC236}">
                <a16:creationId xmlns:a16="http://schemas.microsoft.com/office/drawing/2014/main" id="{53C4B34C-C2F5-40D3-0931-DBD256C983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943634" y="2163082"/>
            <a:ext cx="2686731" cy="3643767"/>
          </a:xfrm>
        </p:spPr>
      </p:pic>
      <p:pic>
        <p:nvPicPr>
          <p:cNvPr id="15" name="Picture 16" descr="Text&#10;&#10;Description automatically generated">
            <a:extLst>
              <a:ext uri="{FF2B5EF4-FFF2-40B4-BE49-F238E27FC236}">
                <a16:creationId xmlns:a16="http://schemas.microsoft.com/office/drawing/2014/main" id="{A3C141EB-C97F-A84D-52C8-B1A51E44D5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5200" y="2123660"/>
            <a:ext cx="2525486" cy="367747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651658A-ABA2-04EC-8B36-401135F9EF4D}"/>
              </a:ext>
            </a:extLst>
          </p:cNvPr>
          <p:cNvSpPr txBox="1"/>
          <p:nvPr/>
        </p:nvSpPr>
        <p:spPr>
          <a:xfrm>
            <a:off x="1377042" y="6090557"/>
            <a:ext cx="6422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>
                <a:cs typeface="Calibri"/>
              </a:rPr>
              <a:t>0</a:t>
            </a:r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FBA887-969D-F277-92F5-76EEB874BA62}"/>
              </a:ext>
            </a:extLst>
          </p:cNvPr>
          <p:cNvSpPr txBox="1"/>
          <p:nvPr/>
        </p:nvSpPr>
        <p:spPr>
          <a:xfrm>
            <a:off x="4539342" y="6095999"/>
            <a:ext cx="6858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8146AD-5341-3116-AA4F-765C423472BA}"/>
              </a:ext>
            </a:extLst>
          </p:cNvPr>
          <p:cNvSpPr txBox="1"/>
          <p:nvPr/>
        </p:nvSpPr>
        <p:spPr>
          <a:xfrm>
            <a:off x="7434942" y="6095999"/>
            <a:ext cx="6858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2</a:t>
            </a:r>
            <a:endParaRPr lang="en-GB">
              <a:cs typeface="Calibr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0EAAB8-9E54-80D7-9EA3-40561290249A}"/>
              </a:ext>
            </a:extLst>
          </p:cNvPr>
          <p:cNvSpPr txBox="1"/>
          <p:nvPr/>
        </p:nvSpPr>
        <p:spPr>
          <a:xfrm>
            <a:off x="10199913" y="6095998"/>
            <a:ext cx="6858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3</a:t>
            </a:r>
            <a:endParaRPr lang="en-GB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70648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17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90B302-AD0D-02FB-149C-F54573541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>
                <a:cs typeface="Calibri Light"/>
              </a:rPr>
              <a:t>Solving the Hyphenation Problem</a:t>
            </a:r>
            <a:endParaRPr lang="en-US" sz="4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6362EA-D4A9-740F-B21B-E84EE8ABD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700">
                <a:cs typeface="Calibri"/>
              </a:rPr>
              <a:t>Using a character language model's perplexity score with and without the hyphen, we can identify whether a word is correctly or incorrectly hyphenated.</a:t>
            </a:r>
          </a:p>
          <a:p>
            <a:r>
              <a:rPr lang="en-US" sz="1700">
                <a:cs typeface="Calibri"/>
              </a:rPr>
              <a:t>Initial Eval results: </a:t>
            </a:r>
          </a:p>
          <a:p>
            <a:pPr lvl="1"/>
            <a:r>
              <a:rPr lang="en-US" sz="1700">
                <a:cs typeface="Calibri"/>
              </a:rPr>
              <a:t>Testing our algorithm on ~100 correctly hyphenated words(compound words) and randomly generated incorrectly hyphenated words</a:t>
            </a:r>
          </a:p>
          <a:p>
            <a:endParaRPr lang="en-US" sz="1700">
              <a:cs typeface="Calibri"/>
            </a:endParaRPr>
          </a:p>
          <a:p>
            <a:r>
              <a:rPr lang="en-US" sz="1700">
                <a:cs typeface="Calibri"/>
              </a:rPr>
              <a:t>Caveat: unclear how it will perform on scientific acronyms in these pdfs, next stage of evals on actual terms from scientific pdfs</a:t>
            </a:r>
          </a:p>
        </p:txBody>
      </p:sp>
      <p:sp>
        <p:nvSpPr>
          <p:cNvPr id="35" name="Rectangle 19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21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23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5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B015327-6839-1391-B2B6-0036140273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511312"/>
              </p:ext>
            </p:extLst>
          </p:nvPr>
        </p:nvGraphicFramePr>
        <p:xfrm>
          <a:off x="7075967" y="2110294"/>
          <a:ext cx="4170532" cy="26693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6121">
                  <a:extLst>
                    <a:ext uri="{9D8B030D-6E8A-4147-A177-3AD203B41FA5}">
                      <a16:colId xmlns:a16="http://schemas.microsoft.com/office/drawing/2014/main" val="2124743122"/>
                    </a:ext>
                  </a:extLst>
                </a:gridCol>
                <a:gridCol w="1257625">
                  <a:extLst>
                    <a:ext uri="{9D8B030D-6E8A-4147-A177-3AD203B41FA5}">
                      <a16:colId xmlns:a16="http://schemas.microsoft.com/office/drawing/2014/main" val="1376792454"/>
                    </a:ext>
                  </a:extLst>
                </a:gridCol>
                <a:gridCol w="1366786">
                  <a:extLst>
                    <a:ext uri="{9D8B030D-6E8A-4147-A177-3AD203B41FA5}">
                      <a16:colId xmlns:a16="http://schemas.microsoft.com/office/drawing/2014/main" val="427377134"/>
                    </a:ext>
                  </a:extLst>
                </a:gridCol>
              </a:tblGrid>
              <a:tr h="7001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900" b="0" i="0" u="none" strike="noStrike" noProof="0">
                          <a:latin typeface="Calibri"/>
                        </a:rPr>
                        <a:t>Metric</a:t>
                      </a:r>
                    </a:p>
                  </a:txBody>
                  <a:tcPr marL="95329" marR="95329" marT="47664" marB="47664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0" i="0" u="none" strike="noStrike" noProof="0">
                          <a:latin typeface="Calibri"/>
                        </a:rPr>
                        <a:t>Detection Accuracy</a:t>
                      </a:r>
                    </a:p>
                  </a:txBody>
                  <a:tcPr marL="95329" marR="95329" marT="47664" marB="47664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900"/>
                        <a:t>Examples</a:t>
                      </a:r>
                    </a:p>
                  </a:txBody>
                  <a:tcPr marL="95329" marR="95329" marT="47664" marB="47664"/>
                </a:tc>
                <a:extLst>
                  <a:ext uri="{0D108BD9-81ED-4DB2-BD59-A6C34878D82A}">
                    <a16:rowId xmlns:a16="http://schemas.microsoft.com/office/drawing/2014/main" val="2936769721"/>
                  </a:ext>
                </a:extLst>
              </a:tr>
              <a:tr h="98458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900" b="0" i="0" u="none" strike="noStrike" noProof="0">
                          <a:latin typeface="Calibri"/>
                        </a:rPr>
                        <a:t>Correct hyphenation</a:t>
                      </a:r>
                    </a:p>
                  </a:txBody>
                  <a:tcPr marL="95329" marR="95329" marT="47664" marB="47664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0" i="0" u="none" strike="noStrike" noProof="0">
                          <a:latin typeface="Calibri"/>
                        </a:rPr>
                        <a:t>.9875</a:t>
                      </a:r>
                      <a:endParaRPr lang="en-US" sz="1900" b="1" i="0" u="none" strike="noStrike" noProof="0">
                        <a:latin typeface="Calibri"/>
                      </a:endParaRPr>
                    </a:p>
                  </a:txBody>
                  <a:tcPr marL="95329" marR="95329" marT="47664" marB="47664"/>
                </a:tc>
                <a:tc>
                  <a:txBody>
                    <a:bodyPr/>
                    <a:lstStyle/>
                    <a:p>
                      <a:r>
                        <a:rPr lang="en-US" sz="1900"/>
                        <a:t>Brother-in-law, check-in</a:t>
                      </a:r>
                    </a:p>
                  </a:txBody>
                  <a:tcPr marL="95329" marR="95329" marT="47664" marB="47664"/>
                </a:tc>
                <a:extLst>
                  <a:ext uri="{0D108BD9-81ED-4DB2-BD59-A6C34878D82A}">
                    <a16:rowId xmlns:a16="http://schemas.microsoft.com/office/drawing/2014/main" val="3662426368"/>
                  </a:ext>
                </a:extLst>
              </a:tr>
              <a:tr h="98458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900" b="0" i="0" u="none" strike="noStrike" noProof="0">
                          <a:latin typeface="Calibri"/>
                        </a:rPr>
                        <a:t>Incorrect hyphenation</a:t>
                      </a:r>
                      <a:endParaRPr lang="en-US" sz="1900"/>
                    </a:p>
                  </a:txBody>
                  <a:tcPr marL="95329" marR="95329" marT="47664" marB="47664"/>
                </a:tc>
                <a:tc>
                  <a:txBody>
                    <a:bodyPr/>
                    <a:lstStyle/>
                    <a:p>
                      <a:r>
                        <a:rPr lang="en-US" sz="1900"/>
                        <a:t>1.0</a:t>
                      </a:r>
                    </a:p>
                  </a:txBody>
                  <a:tcPr marL="95329" marR="95329" marT="47664" marB="47664"/>
                </a:tc>
                <a:tc>
                  <a:txBody>
                    <a:bodyPr/>
                    <a:lstStyle/>
                    <a:p>
                      <a:r>
                        <a:rPr lang="en-US" sz="1900"/>
                        <a:t>Avail-able, </a:t>
                      </a:r>
                      <a:r>
                        <a:rPr lang="en-US" sz="1900" err="1"/>
                        <a:t>te-xt</a:t>
                      </a:r>
                      <a:r>
                        <a:rPr lang="en-US" sz="1900"/>
                        <a:t>, sci-</a:t>
                      </a:r>
                      <a:r>
                        <a:rPr lang="en-US" sz="1900" err="1"/>
                        <a:t>entific</a:t>
                      </a:r>
                    </a:p>
                  </a:txBody>
                  <a:tcPr marL="95329" marR="95329" marT="47664" marB="47664"/>
                </a:tc>
                <a:extLst>
                  <a:ext uri="{0D108BD9-81ED-4DB2-BD59-A6C34878D82A}">
                    <a16:rowId xmlns:a16="http://schemas.microsoft.com/office/drawing/2014/main" val="11753796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4853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90B302-AD0D-02FB-149C-F54573541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Evaluation- hyphenation removal sample</a:t>
            </a:r>
            <a:endParaRPr lang="en-US" sz="4000">
              <a:cs typeface="Calibri Light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A542635-489B-4255-CA69-83999C0952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12704" y="1996756"/>
            <a:ext cx="2752730" cy="3683358"/>
          </a:xfr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30950183-26E5-9C3F-0AA6-530A33FC7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742" y="5813510"/>
            <a:ext cx="2743200" cy="543208"/>
          </a:xfrm>
          <a:prstGeom prst="rect">
            <a:avLst/>
          </a:prstGeom>
        </p:spPr>
      </p:pic>
      <p:pic>
        <p:nvPicPr>
          <p:cNvPr id="3" name="Picture 5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24D9FEA3-F706-F0D3-A0AC-75B68F705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367" y="1935582"/>
            <a:ext cx="2743200" cy="387546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7AC120F2-7F3D-C1F6-1E8F-FFFB8A75EE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857" y="5986191"/>
            <a:ext cx="5834742" cy="3720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DFC0B5-47B9-7DEC-2D53-3082A3C80BE3}"/>
              </a:ext>
            </a:extLst>
          </p:cNvPr>
          <p:cNvSpPr txBox="1"/>
          <p:nvPr/>
        </p:nvSpPr>
        <p:spPr>
          <a:xfrm>
            <a:off x="2051956" y="1719942"/>
            <a:ext cx="9144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>
                <a:cs typeface="Calibri"/>
              </a:rPr>
              <a:t>correct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0CA312-DFD8-6EB9-4D08-092BA2C00B5B}"/>
              </a:ext>
            </a:extLst>
          </p:cNvPr>
          <p:cNvSpPr txBox="1"/>
          <p:nvPr/>
        </p:nvSpPr>
        <p:spPr>
          <a:xfrm>
            <a:off x="8942613" y="1719942"/>
            <a:ext cx="10994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>
                <a:cs typeface="Calibri"/>
              </a:rPr>
              <a:t>incorrect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1472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90B302-AD0D-02FB-149C-F54573541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Evaluation- hyphenation removal</a:t>
            </a:r>
            <a:endParaRPr lang="en-US" sz="4000">
              <a:cs typeface="Calibri Ligh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6362EA-D4A9-740F-B21B-E84EE8ABD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82" y="2072956"/>
            <a:ext cx="9724031" cy="36833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cs typeface="Calibri"/>
              </a:rPr>
              <a:t>Goal:</a:t>
            </a:r>
            <a:r>
              <a:rPr lang="en-US" sz="2000">
                <a:ea typeface="+mn-lt"/>
                <a:cs typeface="+mn-lt"/>
              </a:rPr>
              <a:t> correctly remove unnecessary hyphenation at the end of lines</a:t>
            </a:r>
          </a:p>
          <a:p>
            <a:r>
              <a:rPr lang="en-US" sz="2000">
                <a:ea typeface="+mn-lt"/>
                <a:cs typeface="+mn-lt"/>
              </a:rPr>
              <a:t>Method:</a:t>
            </a:r>
          </a:p>
          <a:p>
            <a:pPr lvl="1"/>
            <a:r>
              <a:rPr lang="en-US" sz="1600">
                <a:ea typeface="+mn-lt"/>
                <a:cs typeface="+mn-lt"/>
              </a:rPr>
              <a:t>Check each sentence where hyphenation is removed and decide whether it is reasonable</a:t>
            </a:r>
            <a:endParaRPr lang="en-US" sz="16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2083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CCD2EA-4D7B-F101-2B1B-604D678F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cs typeface="Calibri Light"/>
              </a:rPr>
              <a:t>Introduction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91503FE-430D-8F39-4DDD-7234167017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5701482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1524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A6BDFA-810F-A298-5C75-0E86FFADC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cs typeface="Calibri Light"/>
              </a:rPr>
              <a:t>Our Task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73026-877B-915B-E9F3-93D784CB1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57" y="1831017"/>
            <a:ext cx="11135604" cy="4445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cs typeface="Calibri"/>
              </a:rPr>
              <a:t>AllenAI's</a:t>
            </a:r>
            <a:r>
              <a:rPr lang="en-US" sz="2000" dirty="0">
                <a:cs typeface="Calibri"/>
              </a:rPr>
              <a:t> Semantic Scholar is a scientific platform with sophisticated pdf readers to parse scientific documents. </a:t>
            </a: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They currently don't have a tool to decide the reading order built into their current pipeline, causing incorrect placement of tables/figures and reading order.</a:t>
            </a: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This harms the read-</a:t>
            </a:r>
            <a:r>
              <a:rPr lang="en-US" sz="2000" dirty="0" err="1">
                <a:cs typeface="Calibri"/>
              </a:rPr>
              <a:t>abililty</a:t>
            </a:r>
            <a:r>
              <a:rPr lang="en-US" sz="2000" dirty="0">
                <a:cs typeface="Calibri"/>
              </a:rPr>
              <a:t> of such documents by </a:t>
            </a:r>
            <a:r>
              <a:rPr lang="en-US" sz="2000" b="1" dirty="0">
                <a:cs typeface="Calibri"/>
              </a:rPr>
              <a:t>screen-readers</a:t>
            </a:r>
            <a:r>
              <a:rPr lang="en-US" sz="2000" dirty="0">
                <a:cs typeface="Calibri"/>
              </a:rPr>
              <a:t> for disabled users (blind/ partially deaf).</a:t>
            </a: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What we do:</a:t>
            </a:r>
            <a:endParaRPr lang="en-US" sz="2000" dirty="0">
              <a:ea typeface="Calibri"/>
              <a:cs typeface="Calibri"/>
            </a:endParaRPr>
          </a:p>
          <a:p>
            <a:pPr marL="1371600" lvl="2" indent="-457200">
              <a:buAutoNum type="arabicPeriod"/>
            </a:pPr>
            <a:r>
              <a:rPr lang="en-US" dirty="0">
                <a:cs typeface="Calibri"/>
              </a:rPr>
              <a:t>Decide whether the paper is one-column format or two-column format</a:t>
            </a:r>
            <a:endParaRPr lang="en-US" dirty="0">
              <a:ea typeface="Calibri" panose="020F0502020204030204"/>
              <a:cs typeface="Calibri"/>
            </a:endParaRPr>
          </a:p>
          <a:p>
            <a:pPr marL="1371600" lvl="2" indent="-457200">
              <a:buAutoNum type="arabicPeriod"/>
            </a:pPr>
            <a:r>
              <a:rPr lang="en-US" dirty="0">
                <a:ea typeface="Calibri" panose="020F0502020204030204"/>
                <a:cs typeface="Calibri"/>
              </a:rPr>
              <a:t>Decide the reading order of the paper columns.</a:t>
            </a:r>
          </a:p>
          <a:p>
            <a:pPr marL="1371600" lvl="2" indent="-457200">
              <a:buAutoNum type="arabicPeriod"/>
            </a:pPr>
            <a:r>
              <a:rPr lang="en-US" dirty="0">
                <a:cs typeface="Calibri"/>
              </a:rPr>
              <a:t>Decide insertion of picture and tables, especially considering ancillary text such as captions and table footnotes</a:t>
            </a:r>
            <a:endParaRPr lang="en-US" dirty="0">
              <a:ea typeface="Calibri" panose="020F0502020204030204"/>
              <a:cs typeface="Calibri"/>
            </a:endParaRPr>
          </a:p>
          <a:p>
            <a:pPr marL="1371600" lvl="2" indent="-457200">
              <a:buAutoNum type="arabicPeriod"/>
            </a:pPr>
            <a:r>
              <a:rPr lang="en-US" dirty="0">
                <a:ea typeface="Calibri" panose="020F0502020204030204"/>
                <a:cs typeface="Calibri"/>
              </a:rPr>
              <a:t>Combine and resolve multiple layout detection models for accurate reading order prediction</a:t>
            </a:r>
          </a:p>
          <a:p>
            <a:pPr marL="1371600" lvl="2" indent="-457200">
              <a:buAutoNum type="arabicPeriod"/>
            </a:pPr>
            <a:r>
              <a:rPr lang="en-US" dirty="0">
                <a:ea typeface="Calibri" panose="020F0502020204030204"/>
                <a:cs typeface="Calibri"/>
              </a:rPr>
              <a:t>Remove unnecessary hyphenation at the end of the line</a:t>
            </a: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5FF9FD7-918F-CAD6-ECA4-5AA29872E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2958" y="190780"/>
            <a:ext cx="3555167" cy="16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770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A6BDFA-810F-A298-5C75-0E86FFADC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The Problem: Examples from Semantic Scholar</a:t>
            </a:r>
            <a:endParaRPr lang="en-US" sz="4000">
              <a:solidFill>
                <a:srgbClr val="FFFFFF"/>
              </a:solidFill>
            </a:endParaRP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FD97AA73-1C61-EF8A-6FE1-6957CAF8C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965" y="1712344"/>
            <a:ext cx="4808839" cy="498875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3027D2-6EBE-8549-DD03-D894ED7B47C0}"/>
              </a:ext>
            </a:extLst>
          </p:cNvPr>
          <p:cNvSpPr txBox="1"/>
          <p:nvPr/>
        </p:nvSpPr>
        <p:spPr>
          <a:xfrm>
            <a:off x="6329596" y="2675744"/>
            <a:ext cx="5853659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i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We closely follow the original </a:t>
            </a:r>
            <a:r>
              <a:rPr lang="en-US" sz="1400" i="1" err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HotFlip</a:t>
            </a:r>
            <a:r>
              <a:rPr lang="en-US" sz="1400" i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 algorithm: replace tokens based on a first-order Taylor </a:t>
            </a:r>
            <a:r>
              <a:rPr lang="en-US" sz="1400" i="1" u="sng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Figure 2 : A saliency map generated using Vanilla Gradient </a:t>
            </a:r>
            <a:r>
              <a:rPr lang="en-US" sz="1400" i="1" u="sng">
                <a:solidFill>
                  <a:srgbClr val="1857B6"/>
                </a:solidFill>
                <a:latin typeface="Calibri Light"/>
                <a:ea typeface="Noto Serif"/>
                <a:cs typeface="Noto Serif"/>
                <a:hlinkClick r:id="rId3"/>
              </a:rPr>
              <a:t>(Simonyan et al., 2014)</a:t>
            </a:r>
            <a:r>
              <a:rPr lang="en-US" sz="1400" i="1" u="sng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 for BERT's masked language modeling objective. BERT predicts the [MASK] token given the input sentence; the interpretation shows that BERT uses the gendered pronoun "her" and the hospital-specific "emergency" to predict "nurse".</a:t>
            </a:r>
            <a:r>
              <a:rPr lang="en-US" sz="1400" i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 approximation of the loss around the current token embeddings. 1 Figure 3 shows an example of a </a:t>
            </a:r>
            <a:r>
              <a:rPr lang="en-US" sz="1400" i="1" err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HotFlip</a:t>
            </a:r>
            <a:r>
              <a:rPr lang="en-US" sz="1400" i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 attack on sentiment analysis.</a:t>
            </a:r>
            <a:endParaRPr lang="en-US" sz="1400" i="1">
              <a:latin typeface="Calibri Light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EB0E80-13D9-675B-A5AE-65C6ABEE3796}"/>
              </a:ext>
            </a:extLst>
          </p:cNvPr>
          <p:cNvSpPr txBox="1"/>
          <p:nvPr/>
        </p:nvSpPr>
        <p:spPr>
          <a:xfrm>
            <a:off x="6298366" y="5180350"/>
            <a:ext cx="585365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264653"/>
                </a:solidFill>
                <a:latin typeface="Noto Serif"/>
                <a:ea typeface="Noto Serif"/>
                <a:cs typeface="Noto Serif"/>
              </a:rPr>
              <a:t>=&gt; Here we can see that PDF converter does not detect that the image caption should not be reread, and disrupts the flow of the text. 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A0F29B-4D02-346B-12BF-5115CCC5FD30}"/>
              </a:ext>
            </a:extLst>
          </p:cNvPr>
          <p:cNvSpPr txBox="1"/>
          <p:nvPr/>
        </p:nvSpPr>
        <p:spPr>
          <a:xfrm>
            <a:off x="6304612" y="2032415"/>
            <a:ext cx="585365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264653"/>
                </a:solidFill>
                <a:latin typeface="Noto Serif"/>
                <a:ea typeface="Noto Serif"/>
                <a:cs typeface="Noto Serif"/>
              </a:rPr>
              <a:t>TEXT RENDER ACCORDING TO SEMANTIC SCHOLAR</a:t>
            </a:r>
            <a:endParaRPr lang="en-US" sz="16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5156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A6BDFA-810F-A298-5C75-0E86FFADC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The Problem: Examples from Semantic Scholar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3027D2-6EBE-8549-DD03-D894ED7B47C0}"/>
              </a:ext>
            </a:extLst>
          </p:cNvPr>
          <p:cNvSpPr txBox="1"/>
          <p:nvPr/>
        </p:nvSpPr>
        <p:spPr>
          <a:xfrm>
            <a:off x="6329596" y="2525842"/>
            <a:ext cx="5853659" cy="26161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i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This section describes the high-level process for adding new analysis methods or </a:t>
            </a:r>
            <a:r>
              <a:rPr lang="en-US" sz="1400" i="1" err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AllenNLP</a:t>
            </a:r>
            <a:r>
              <a:rPr lang="en-US" sz="1400" i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 models to our toolkit. </a:t>
            </a:r>
            <a:endParaRPr lang="en-US" i="1">
              <a:latin typeface="Calibri Light"/>
              <a:cs typeface="Calibri Light"/>
            </a:endParaRPr>
          </a:p>
          <a:p>
            <a:r>
              <a:rPr lang="en-US" sz="1400" i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New Interpretation We provide a tutorial for adding a new analysis method to our toolkit. In particular, it walks through the three main requirements for adding </a:t>
            </a:r>
            <a:r>
              <a:rPr lang="en-US" sz="1400" i="1" err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SmoothGrad</a:t>
            </a:r>
            <a:r>
              <a:rPr lang="en-US" sz="1400" i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: </a:t>
            </a:r>
            <a:r>
              <a:rPr lang="en-US" sz="2400" i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... … </a:t>
            </a:r>
            <a:r>
              <a:rPr lang="en-US" i="1" err="1">
                <a:solidFill>
                  <a:srgbClr val="11223D"/>
                </a:solidFill>
                <a:latin typeface="Calibri Light"/>
                <a:cs typeface="Calibri Light"/>
              </a:rPr>
              <a:t>Allennlp</a:t>
            </a:r>
            <a:r>
              <a:rPr lang="en-US" i="1">
                <a:solidFill>
                  <a:srgbClr val="11223D"/>
                </a:solidFill>
                <a:latin typeface="Calibri Light"/>
                <a:cs typeface="Calibri Light"/>
              </a:rPr>
              <a:t> Interpret </a:t>
            </a:r>
            <a:endParaRPr lang="en-US" sz="2400" i="1">
              <a:solidFill>
                <a:srgbClr val="000000"/>
              </a:solidFill>
              <a:latin typeface="Calibri Light"/>
              <a:ea typeface="+mn-lt"/>
              <a:cs typeface="Calibri Light"/>
            </a:endParaRPr>
          </a:p>
          <a:p>
            <a:r>
              <a:rPr lang="en-US" sz="1400" i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Figure 4: System Overview: Our toolkit (in blue) and the surrounding </a:t>
            </a:r>
            <a:r>
              <a:rPr lang="en-US" sz="1400" i="1" err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AllenNLP</a:t>
            </a:r>
            <a:r>
              <a:rPr lang="en-US" sz="1400" i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 ecosystem. The only </a:t>
            </a:r>
            <a:r>
              <a:rPr lang="en-US" sz="1400" i="1" err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modelspecific</a:t>
            </a:r>
            <a:r>
              <a:rPr lang="en-US" sz="1400" i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 code is a simple function called predictions to labeled instances() (abbreviated as p to label </a:t>
            </a:r>
            <a:r>
              <a:rPr lang="en-US" sz="1400" i="1" err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inst</a:t>
            </a:r>
            <a:r>
              <a:rPr lang="en-US" sz="1400" i="1">
                <a:solidFill>
                  <a:srgbClr val="264653"/>
                </a:solidFill>
                <a:latin typeface="Calibri Light"/>
                <a:ea typeface="+mn-lt"/>
                <a:cs typeface="+mn-lt"/>
              </a:rPr>
              <a:t>()), which is added to the model's Predictor class (e.g., for an NER model's predictor; left of figure). This function allows input gradients to be calculated using get gradients() in a model-agnostic manner (e.g., for use in </a:t>
            </a:r>
            <a:endParaRPr lang="en-US" i="1">
              <a:latin typeface="Calibri Light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EB0E80-13D9-675B-A5AE-65C6ABEE3796}"/>
              </a:ext>
            </a:extLst>
          </p:cNvPr>
          <p:cNvSpPr txBox="1"/>
          <p:nvPr/>
        </p:nvSpPr>
        <p:spPr>
          <a:xfrm>
            <a:off x="6298366" y="5530120"/>
            <a:ext cx="585365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264653"/>
                </a:solidFill>
                <a:latin typeface="Noto Serif"/>
                <a:ea typeface="Noto Serif"/>
                <a:cs typeface="Noto Serif"/>
              </a:rPr>
              <a:t>=&gt; Here we can see that PDF converter reads ELLIPSES from the image and also the caption which incorrectly obstruct reading-order</a:t>
            </a:r>
          </a:p>
        </p:txBody>
      </p:sp>
      <p:pic>
        <p:nvPicPr>
          <p:cNvPr id="11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475060ED-CC1C-27D6-1AB4-CDACBA30F6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9427" y="1713199"/>
            <a:ext cx="4834162" cy="5013403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ECB30A-6F49-D421-CC59-BE66043ADE9D}"/>
              </a:ext>
            </a:extLst>
          </p:cNvPr>
          <p:cNvSpPr txBox="1"/>
          <p:nvPr/>
        </p:nvSpPr>
        <p:spPr>
          <a:xfrm>
            <a:off x="6304612" y="2032415"/>
            <a:ext cx="585365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264653"/>
                </a:solidFill>
                <a:latin typeface="Noto Serif"/>
                <a:ea typeface="Noto Serif"/>
                <a:cs typeface="Noto Serif"/>
              </a:rPr>
              <a:t>TEXT RENDER ACCORDING TO SEMANTIC SCHOLAR</a:t>
            </a:r>
            <a:endParaRPr lang="en-US" sz="16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1060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A6BDFA-810F-A298-5C75-0E86FFADC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Our Solution – Layout Conductor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73026-877B-915B-E9F3-93D784CB1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780" y="1706099"/>
            <a:ext cx="10348620" cy="5082439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buFont typeface="Arial"/>
              <a:buChar char="•"/>
            </a:pPr>
            <a:r>
              <a:rPr lang="en-US" sz="1800">
                <a:latin typeface="Calibri"/>
                <a:cs typeface="Arial"/>
              </a:rPr>
              <a:t>To establish the reading order, our approach is to </a:t>
            </a:r>
            <a:r>
              <a:rPr lang="en-US" sz="1800">
                <a:latin typeface="Calibri"/>
                <a:ea typeface="+mn-lt"/>
                <a:cs typeface="+mn-lt"/>
              </a:rPr>
              <a:t>combine multiple layout element prediction models to remove Tables/ Figures/ Captions/ related-footnotes from the reading flow followed by Clustering.</a:t>
            </a:r>
            <a:endParaRPr lang="en-US" sz="1800">
              <a:latin typeface="Calibri"/>
              <a:cs typeface="Arial"/>
            </a:endParaRPr>
          </a:p>
          <a:p>
            <a:pPr>
              <a:buFont typeface="Arial"/>
              <a:buChar char="•"/>
            </a:pPr>
            <a:r>
              <a:rPr lang="en-US" sz="1800">
                <a:latin typeface="Calibri"/>
                <a:cs typeface="Calibri"/>
              </a:rPr>
              <a:t>We use 3 predictive models: </a:t>
            </a:r>
          </a:p>
          <a:p>
            <a:pPr marL="800100" lvl="1" indent="-342900">
              <a:buAutoNum type="arabicPeriod"/>
            </a:pPr>
            <a:r>
              <a:rPr lang="en-US" sz="1600">
                <a:latin typeface="Calibri"/>
                <a:cs typeface="Calibri"/>
              </a:rPr>
              <a:t>Layout Detector Mask RCNN (block wise) - detects tables/figures/text/lists/titles</a:t>
            </a:r>
          </a:p>
          <a:p>
            <a:pPr marL="800100" lvl="1" indent="-342900">
              <a:buAutoNum type="arabicPeriod"/>
            </a:pPr>
            <a:r>
              <a:rPr lang="en-US" sz="1600">
                <a:latin typeface="Calibri"/>
                <a:cs typeface="Calibri"/>
              </a:rPr>
              <a:t>Visual Layout Extractor (token wise) - detects token level element type</a:t>
            </a:r>
          </a:p>
          <a:p>
            <a:pPr marL="800100" lvl="1" indent="-342900">
              <a:buAutoNum type="arabicPeriod"/>
            </a:pPr>
            <a:r>
              <a:rPr lang="en-US" sz="1600">
                <a:latin typeface="Calibri"/>
                <a:cs typeface="Calibri"/>
              </a:rPr>
              <a:t>PDF-Figures2 (figure-level) - detects figures/tables/captions</a:t>
            </a:r>
          </a:p>
          <a:p>
            <a:pPr>
              <a:buFont typeface="Arial"/>
              <a:buChar char="•"/>
            </a:pPr>
            <a:r>
              <a:rPr lang="en-US" sz="1800">
                <a:latin typeface="Calibri"/>
                <a:cs typeface="Arial"/>
              </a:rPr>
              <a:t>Layout Conductor Algorithm:</a:t>
            </a:r>
          </a:p>
          <a:p>
            <a:pPr lvl="1" indent="-457200">
              <a:buAutoNum type="arabicPeriod"/>
            </a:pPr>
            <a:r>
              <a:rPr lang="en-US" sz="1600" err="1">
                <a:latin typeface="Calibri"/>
                <a:cs typeface="Arial"/>
              </a:rPr>
              <a:t>Thresholded</a:t>
            </a:r>
            <a:r>
              <a:rPr lang="en-US" sz="1600">
                <a:latin typeface="Calibri"/>
                <a:cs typeface="Arial"/>
              </a:rPr>
              <a:t>-intersection based resolution algorithm to resolve conflicts between different model outputs.</a:t>
            </a:r>
          </a:p>
          <a:p>
            <a:pPr lvl="1" indent="-457200">
              <a:buAutoNum type="arabicPeriod"/>
            </a:pPr>
            <a:r>
              <a:rPr lang="en-US" sz="1600">
                <a:latin typeface="Calibri"/>
                <a:cs typeface="Arial"/>
              </a:rPr>
              <a:t>We use text-similarity metrics to eliminate repeated text throughout the doc (like headers).</a:t>
            </a:r>
            <a:endParaRPr lang="en-US" sz="1600">
              <a:latin typeface="Calibri"/>
              <a:cs typeface="Calibri" panose="020F0502020204030204"/>
            </a:endParaRPr>
          </a:p>
          <a:p>
            <a:pPr lvl="1" indent="-457200">
              <a:buAutoNum type="arabicPeriod"/>
            </a:pPr>
            <a:r>
              <a:rPr lang="en-US" sz="1600">
                <a:latin typeface="Calibri"/>
                <a:cs typeface="Arial"/>
              </a:rPr>
              <a:t>We use Hierarchical Clustering to cluster nearby bounding boxes together.</a:t>
            </a:r>
            <a:endParaRPr lang="en-US" sz="1600">
              <a:latin typeface="Calibri"/>
              <a:cs typeface="Calibri" panose="020F0502020204030204"/>
            </a:endParaRPr>
          </a:p>
          <a:p>
            <a:pPr>
              <a:buFont typeface="Arial"/>
              <a:buChar char="•"/>
            </a:pPr>
            <a:r>
              <a:rPr lang="en-US" sz="1800">
                <a:latin typeface="Calibri"/>
                <a:cs typeface="Arial"/>
              </a:rPr>
              <a:t>Hierarchical Clustering(HC) steps:</a:t>
            </a:r>
          </a:p>
          <a:p>
            <a:pPr marL="457200">
              <a:buAutoNum type="arabicPeriod"/>
            </a:pPr>
            <a:r>
              <a:rPr lang="en-US" sz="1600">
                <a:latin typeface="Calibri"/>
                <a:cs typeface="Arial"/>
              </a:rPr>
              <a:t>Using the bounding box coordinates, compute pairwise l1-norm for HC</a:t>
            </a:r>
            <a:endParaRPr lang="en-US" sz="1600">
              <a:latin typeface="Calibri"/>
              <a:cs typeface="Calibri"/>
            </a:endParaRPr>
          </a:p>
          <a:p>
            <a:pPr marL="457200">
              <a:buAutoNum type="arabicPeriod"/>
            </a:pPr>
            <a:r>
              <a:rPr lang="en-US" sz="1600">
                <a:latin typeface="Calibri"/>
                <a:cs typeface="Arial"/>
              </a:rPr>
              <a:t>Based on the cluster labels, iteratively merge the bounding boxes by taking min( x1,y1) and max(x2,y2) for them</a:t>
            </a:r>
            <a:endParaRPr lang="en-US" sz="1600">
              <a:latin typeface="Calibri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09640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A6BDFA-810F-A298-5C75-0E86FFADC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The Problem Revisited</a:t>
            </a:r>
            <a:endParaRPr lang="en-US" sz="4000">
              <a:solidFill>
                <a:srgbClr val="FFFFFF"/>
              </a:solidFill>
            </a:endParaRP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FD97AA73-1C61-EF8A-6FE1-6957CAF8C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965" y="1712344"/>
            <a:ext cx="4808839" cy="498875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3027D2-6EBE-8549-DD03-D894ED7B47C0}"/>
              </a:ext>
            </a:extLst>
          </p:cNvPr>
          <p:cNvSpPr txBox="1"/>
          <p:nvPr/>
        </p:nvSpPr>
        <p:spPr>
          <a:xfrm>
            <a:off x="6329596" y="2675744"/>
            <a:ext cx="5853659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i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We closely follow the original </a:t>
            </a:r>
            <a:r>
              <a:rPr lang="en-US" sz="1400" i="1" err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HotFlip</a:t>
            </a:r>
            <a:r>
              <a:rPr lang="en-US" sz="1400" i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 algorithm: replace tokens based on a first-order Taylor </a:t>
            </a:r>
            <a:r>
              <a:rPr lang="en-US" sz="1400" i="1" u="sng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Figure 2 : A saliency map generated using Vanilla Gradient </a:t>
            </a:r>
            <a:r>
              <a:rPr lang="en-US" sz="1400" i="1" u="sng">
                <a:solidFill>
                  <a:srgbClr val="1857B6"/>
                </a:solidFill>
                <a:latin typeface="Calibri Light"/>
                <a:ea typeface="Noto Serif"/>
                <a:cs typeface="Noto Serif"/>
                <a:hlinkClick r:id="rId3"/>
              </a:rPr>
              <a:t>(Simonyan et al., 2014)</a:t>
            </a:r>
            <a:r>
              <a:rPr lang="en-US" sz="1400" i="1" u="sng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 for BERT's masked language modeling objective. BERT predicts the [MASK] token given the input sentence; the interpretation shows that BERT uses the gendered pronoun "her" and the hospital-specific "emergency" to predict "nurse".</a:t>
            </a:r>
            <a:r>
              <a:rPr lang="en-US" sz="1400" i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 approximation of the loss around the current token embeddings. 1 Figure 3 shows an example of a </a:t>
            </a:r>
            <a:r>
              <a:rPr lang="en-US" sz="1400" i="1" err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HotFlip</a:t>
            </a:r>
            <a:r>
              <a:rPr lang="en-US" sz="1400" i="1">
                <a:solidFill>
                  <a:srgbClr val="264653"/>
                </a:solidFill>
                <a:latin typeface="Calibri Light"/>
                <a:ea typeface="Noto Serif"/>
                <a:cs typeface="Noto Serif"/>
              </a:rPr>
              <a:t> attack on sentiment analysis.</a:t>
            </a:r>
            <a:endParaRPr lang="en-US" sz="1400" i="1">
              <a:latin typeface="Calibri Light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EB0E80-13D9-675B-A5AE-65C6ABEE3796}"/>
              </a:ext>
            </a:extLst>
          </p:cNvPr>
          <p:cNvSpPr txBox="1"/>
          <p:nvPr/>
        </p:nvSpPr>
        <p:spPr>
          <a:xfrm>
            <a:off x="6298366" y="5180350"/>
            <a:ext cx="585365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264653"/>
                </a:solidFill>
                <a:latin typeface="Noto Serif"/>
                <a:ea typeface="Noto Serif"/>
                <a:cs typeface="Noto Serif"/>
              </a:rPr>
              <a:t>=&gt; Here we can see that PDF converter does not detect that the image caption should not be reread, and disrupts the flow of the text. 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A0F29B-4D02-346B-12BF-5115CCC5FD30}"/>
              </a:ext>
            </a:extLst>
          </p:cNvPr>
          <p:cNvSpPr txBox="1"/>
          <p:nvPr/>
        </p:nvSpPr>
        <p:spPr>
          <a:xfrm>
            <a:off x="6304612" y="2032415"/>
            <a:ext cx="585365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264653"/>
                </a:solidFill>
                <a:latin typeface="Noto Serif"/>
                <a:ea typeface="Noto Serif"/>
                <a:cs typeface="Noto Serif"/>
              </a:rPr>
              <a:t>TEXT RENDER ACCORDING TO SEMANTIC SCHOLAR</a:t>
            </a:r>
            <a:endParaRPr lang="en-US" sz="16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9374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90B302-AD0D-02FB-149C-F54573541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515" y="286292"/>
            <a:ext cx="10176151" cy="1097519"/>
          </a:xfrm>
        </p:spPr>
        <p:txBody>
          <a:bodyPr anchor="ctr">
            <a:normAutofit/>
          </a:bodyPr>
          <a:lstStyle/>
          <a:p>
            <a:r>
              <a:rPr lang="en-US" sz="4000">
                <a:cs typeface="Calibri Light"/>
              </a:rPr>
              <a:t>Layout Conductor Example 1:</a:t>
            </a:r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B444D337-4D9F-40A8-BA84-C0BFA7A8A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1962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70478D1D-B50E-41C8-8A55-36A53D449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1962"/>
            <a:ext cx="4076698" cy="464399"/>
          </a:xfrm>
          <a:prstGeom prst="rect">
            <a:avLst/>
          </a:prstGeom>
          <a:gradFill>
            <a:gsLst>
              <a:gs pos="0">
                <a:srgbClr val="000000">
                  <a:alpha val="46000"/>
                </a:srgbClr>
              </a:gs>
              <a:gs pos="99000">
                <a:schemeClr val="accent1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A9A97A7-F374-DA05-749A-F44BA328425F}"/>
              </a:ext>
            </a:extLst>
          </p:cNvPr>
          <p:cNvSpPr/>
          <p:nvPr/>
        </p:nvSpPr>
        <p:spPr>
          <a:xfrm>
            <a:off x="5864561" y="3783818"/>
            <a:ext cx="520208" cy="3158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2" descr="Text&#10;&#10;Description automatically generated">
            <a:extLst>
              <a:ext uri="{FF2B5EF4-FFF2-40B4-BE49-F238E27FC236}">
                <a16:creationId xmlns:a16="http://schemas.microsoft.com/office/drawing/2014/main" id="{C22ED666-6418-18CA-6279-B03653318B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6" b="6147"/>
          <a:stretch/>
        </p:blipFill>
        <p:spPr>
          <a:xfrm>
            <a:off x="6892692" y="1226018"/>
            <a:ext cx="3984207" cy="5410724"/>
          </a:xfrm>
        </p:spPr>
      </p:pic>
      <p:pic>
        <p:nvPicPr>
          <p:cNvPr id="13" name="Picture 13" descr="Text&#10;&#10;Description automatically generated">
            <a:extLst>
              <a:ext uri="{FF2B5EF4-FFF2-40B4-BE49-F238E27FC236}">
                <a16:creationId xmlns:a16="http://schemas.microsoft.com/office/drawing/2014/main" id="{64ABE332-5A2D-B13F-0DDC-BD9D6E7E3E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81" b="5840"/>
          <a:stretch/>
        </p:blipFill>
        <p:spPr>
          <a:xfrm>
            <a:off x="1462434" y="1103026"/>
            <a:ext cx="3926897" cy="558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89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90B302-AD0D-02FB-149C-F54573541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515" y="286292"/>
            <a:ext cx="10176151" cy="1097519"/>
          </a:xfrm>
        </p:spPr>
        <p:txBody>
          <a:bodyPr anchor="ctr">
            <a:normAutofit fontScale="90000"/>
          </a:bodyPr>
          <a:lstStyle/>
          <a:p>
            <a:r>
              <a:rPr lang="en-US" sz="4000">
                <a:ea typeface="+mj-lt"/>
                <a:cs typeface="+mj-lt"/>
              </a:rPr>
              <a:t>Layout Conductor Example 2: More complex layouts</a:t>
            </a:r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B444D337-4D9F-40A8-BA84-C0BFA7A8A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1962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70478D1D-B50E-41C8-8A55-36A53D449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1962"/>
            <a:ext cx="4076698" cy="464399"/>
          </a:xfrm>
          <a:prstGeom prst="rect">
            <a:avLst/>
          </a:prstGeom>
          <a:gradFill>
            <a:gsLst>
              <a:gs pos="0">
                <a:srgbClr val="000000">
                  <a:alpha val="46000"/>
                </a:srgbClr>
              </a:gs>
              <a:gs pos="99000">
                <a:schemeClr val="accent1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A9A97A7-F374-DA05-749A-F44BA328425F}"/>
              </a:ext>
            </a:extLst>
          </p:cNvPr>
          <p:cNvSpPr/>
          <p:nvPr/>
        </p:nvSpPr>
        <p:spPr>
          <a:xfrm>
            <a:off x="5864561" y="3783818"/>
            <a:ext cx="520208" cy="3158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24834B86-5485-063D-0D21-BC9AE35D8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5635" y="1288478"/>
            <a:ext cx="4237190" cy="5463107"/>
          </a:xfrm>
        </p:spPr>
      </p:pic>
      <p:pic>
        <p:nvPicPr>
          <p:cNvPr id="9" name="Picture 9" descr="Table&#10;&#10;Description automatically generated">
            <a:extLst>
              <a:ext uri="{FF2B5EF4-FFF2-40B4-BE49-F238E27FC236}">
                <a16:creationId xmlns:a16="http://schemas.microsoft.com/office/drawing/2014/main" id="{5697CA83-934D-216C-1F97-D02AD3B12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631" y="1329951"/>
            <a:ext cx="4042346" cy="541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980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316F0B51A02D4EB6C65DE8100D2EA1" ma:contentTypeVersion="2" ma:contentTypeDescription="Create a new document." ma:contentTypeScope="" ma:versionID="ee5adf2ecf091290b766444969f58462">
  <xsd:schema xmlns:xsd="http://www.w3.org/2001/XMLSchema" xmlns:xs="http://www.w3.org/2001/XMLSchema" xmlns:p="http://schemas.microsoft.com/office/2006/metadata/properties" xmlns:ns2="c14cee07-92fb-4f6e-a397-23ad6e4cbf7c" targetNamespace="http://schemas.microsoft.com/office/2006/metadata/properties" ma:root="true" ma:fieldsID="a0e44b07b1943cc352c23f09e47c81e0" ns2:_="">
    <xsd:import namespace="c14cee07-92fb-4f6e-a397-23ad6e4cbf7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4cee07-92fb-4f6e-a397-23ad6e4cbf7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EA2E93A-AFD7-4AB4-9066-4894C2C3E32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74EB381-C6E4-4944-ABA5-7133599E854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FE9DFB0-AB70-4A5F-B73E-80F024B3A1FC}">
  <ds:schemaRefs>
    <ds:schemaRef ds:uri="c14cee07-92fb-4f6e-a397-23ad6e4cbf7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16</Slides>
  <Notes>0</Notes>
  <HiddenSlides>4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AI for Scientific Literature  Layout Conductor : Improving Accessibility @Semantic Scholar</vt:lpstr>
      <vt:lpstr>Introduction</vt:lpstr>
      <vt:lpstr>Our Task</vt:lpstr>
      <vt:lpstr>The Problem: Examples from Semantic Scholar</vt:lpstr>
      <vt:lpstr>The Problem: Examples from Semantic Scholar</vt:lpstr>
      <vt:lpstr>Our Solution – Layout Conductor</vt:lpstr>
      <vt:lpstr>The Problem Revisited</vt:lpstr>
      <vt:lpstr>Layout Conductor Example 1:</vt:lpstr>
      <vt:lpstr>Layout Conductor Example 2: More complex layouts</vt:lpstr>
      <vt:lpstr>UI-based Model Evaluation </vt:lpstr>
      <vt:lpstr>UI-based Model Evaluation </vt:lpstr>
      <vt:lpstr>Final deliverables</vt:lpstr>
      <vt:lpstr>Examples of Annotation </vt:lpstr>
      <vt:lpstr>Solving the Hyphenation Problem</vt:lpstr>
      <vt:lpstr>Evaluation- hyphenation removal sample</vt:lpstr>
      <vt:lpstr>Evaluation- hyphenation removal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7</cp:revision>
  <dcterms:created xsi:type="dcterms:W3CDTF">2013-07-15T20:26:40Z</dcterms:created>
  <dcterms:modified xsi:type="dcterms:W3CDTF">2023-05-09T17:02:50Z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0x0101002D316F0B51A02D4EB6C65DE8100D2EA1</vt:lpwstr>
  </property>
</Properties>
</file>